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89" r:id="rId4"/>
    <p:sldId id="290" r:id="rId5"/>
    <p:sldId id="259" r:id="rId6"/>
    <p:sldId id="291" r:id="rId7"/>
    <p:sldId id="260" r:id="rId8"/>
    <p:sldId id="261" r:id="rId9"/>
    <p:sldId id="266" r:id="rId10"/>
    <p:sldId id="265" r:id="rId11"/>
    <p:sldId id="262" r:id="rId12"/>
    <p:sldId id="279" r:id="rId13"/>
    <p:sldId id="263" r:id="rId14"/>
    <p:sldId id="294" r:id="rId15"/>
    <p:sldId id="285" r:id="rId16"/>
    <p:sldId id="293" r:id="rId17"/>
    <p:sldId id="288" r:id="rId18"/>
  </p:sldIdLst>
  <p:sldSz cx="12192000" cy="6858000"/>
  <p:notesSz cx="12192000" cy="6858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2074" y="321640"/>
            <a:ext cx="11407851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810"/>
            <a:ext cx="12185903" cy="683818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144256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320" y="265938"/>
            <a:ext cx="361886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637" y="2070607"/>
            <a:ext cx="5582920" cy="3973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520" y="2564383"/>
            <a:ext cx="5406390" cy="2627642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490"/>
              </a:spcBef>
            </a:pPr>
            <a:r>
              <a:rPr lang="ru-RU" sz="3200" b="1" spc="-140" dirty="0" smtClean="0">
                <a:solidFill>
                  <a:srgbClr val="FFFFFF"/>
                </a:solidFill>
                <a:latin typeface="Calibri"/>
                <a:cs typeface="Calibri"/>
              </a:rPr>
              <a:t>Об основных положениях проекта «Цифровизация Общероссийского Профсоюза образования»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859" y="736091"/>
            <a:ext cx="2496312" cy="16824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9200" y="5769355"/>
            <a:ext cx="434619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80" dirty="0" smtClean="0">
                <a:solidFill>
                  <a:srgbClr val="FFFFFF"/>
                </a:solidFill>
                <a:latin typeface="Calibri"/>
                <a:cs typeface="Calibri"/>
              </a:rPr>
              <a:t>Гудкова Антонина Васильевна</a:t>
            </a:r>
            <a:r>
              <a:rPr sz="14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ru-RU" sz="1400" spc="-85" dirty="0" smtClean="0">
                <a:solidFill>
                  <a:srgbClr val="FFFFFF"/>
                </a:solidFill>
                <a:latin typeface="Calibri"/>
                <a:cs typeface="Calibri"/>
              </a:rPr>
              <a:t>Председатель Самарской областной организации Профсоюза работников народного образования и науки Российской Федерации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5702" y="316484"/>
            <a:ext cx="778510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pc="-290" dirty="0"/>
              <a:t>Уменьшение</a:t>
            </a:r>
            <a:r>
              <a:rPr spc="-5" dirty="0"/>
              <a:t> </a:t>
            </a:r>
            <a:r>
              <a:rPr spc="-250" dirty="0"/>
              <a:t>бумажного</a:t>
            </a:r>
            <a:r>
              <a:rPr spc="-20" dirty="0"/>
              <a:t> </a:t>
            </a:r>
            <a:r>
              <a:rPr spc="-229" dirty="0"/>
              <a:t>документооборота </a:t>
            </a:r>
            <a:r>
              <a:rPr spc="-305" dirty="0"/>
              <a:t>и</a:t>
            </a:r>
            <a:r>
              <a:rPr spc="-55" dirty="0"/>
              <a:t> </a:t>
            </a:r>
            <a:r>
              <a:rPr spc="-165" dirty="0"/>
              <a:t>его</a:t>
            </a:r>
            <a:r>
              <a:rPr spc="-55" dirty="0"/>
              <a:t> </a:t>
            </a:r>
            <a:r>
              <a:rPr spc="-140" dirty="0"/>
              <a:t>автоматизация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1448" y="376427"/>
            <a:ext cx="11593099" cy="958596"/>
            <a:chOff x="411448" y="376427"/>
            <a:chExt cx="11593099" cy="958596"/>
          </a:xfrm>
        </p:grpSpPr>
        <p:sp>
          <p:nvSpPr>
            <p:cNvPr id="4" name="object 4"/>
            <p:cNvSpPr/>
            <p:nvPr/>
          </p:nvSpPr>
          <p:spPr>
            <a:xfrm>
              <a:off x="411448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3221" y="0"/>
                  </a:moveTo>
                  <a:lnTo>
                    <a:pt x="322917" y="0"/>
                  </a:ln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160" y="111106"/>
                  </a:lnTo>
                  <a:lnTo>
                    <a:pt x="51992" y="147126"/>
                  </a:lnTo>
                  <a:lnTo>
                    <a:pt x="29993" y="186815"/>
                  </a:lnTo>
                  <a:lnTo>
                    <a:pt x="13663" y="229673"/>
                  </a:lnTo>
                  <a:lnTo>
                    <a:pt x="3499" y="275201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8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24921" y="628821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63" y="273277"/>
                  </a:lnTo>
                  <a:lnTo>
                    <a:pt x="32699" y="226206"/>
                  </a:lnTo>
                  <a:lnTo>
                    <a:pt x="51287" y="182316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646430" h="64643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703" y="182377"/>
                  </a:lnTo>
                  <a:lnTo>
                    <a:pt x="613237" y="226250"/>
                  </a:lnTo>
                  <a:lnTo>
                    <a:pt x="624820" y="273300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424921" y="628821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2" y="275180"/>
                  </a:lnTo>
                  <a:lnTo>
                    <a:pt x="632187" y="229636"/>
                  </a:lnTo>
                  <a:lnTo>
                    <a:pt x="615861" y="186767"/>
                  </a:lnTo>
                  <a:lnTo>
                    <a:pt x="593864" y="147071"/>
                  </a:lnTo>
                  <a:lnTo>
                    <a:pt x="566696" y="11104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448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677" y="182316"/>
                  </a:lnTo>
                  <a:lnTo>
                    <a:pt x="613226" y="226206"/>
                  </a:lnTo>
                  <a:lnTo>
                    <a:pt x="624818" y="273277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646430" h="64643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7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59048" y="615812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7" y="275201"/>
                  </a:lnTo>
                  <a:lnTo>
                    <a:pt x="632201" y="229673"/>
                  </a:lnTo>
                  <a:lnTo>
                    <a:pt x="615887" y="186815"/>
                  </a:lnTo>
                  <a:lnTo>
                    <a:pt x="593906" y="147126"/>
                  </a:lnTo>
                  <a:lnTo>
                    <a:pt x="566754" y="111106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lnTo>
                    <a:pt x="323016" y="0"/>
                  </a:lnTo>
                  <a:close/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01637" y="2070607"/>
          <a:ext cx="5569582" cy="3973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3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2133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Данные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Документ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Кто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вносит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Способ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22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ФИО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00380" marR="88265" indent="-40386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вступлении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Член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94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11760" marR="103505" indent="-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взимании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членских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профсоюзных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взносов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Член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4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63195" marR="125730" indent="-29209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75" dirty="0">
                          <a:latin typeface="Calibri"/>
                          <a:cs typeface="Calibri"/>
                        </a:rPr>
                        <a:t>Согласие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обработку персональных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данных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Член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6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27660" marR="229235" indent="-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Журнал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учета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и/или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учетная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карточка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97155" indent="-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Председатель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ППО/специалист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/член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90" dirty="0">
                          <a:latin typeface="Calibri"/>
                          <a:cs typeface="Calibri"/>
                        </a:rPr>
                        <a:t>Профсоюзный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билет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97155" indent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35" dirty="0">
                          <a:latin typeface="Calibri"/>
                          <a:cs typeface="Calibri"/>
                        </a:rPr>
                        <a:t>Председатель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ППО/специалист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201536" y="2070607"/>
          <a:ext cx="5577204" cy="4024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2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Данные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Документ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Кто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вносит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Способ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190"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ФИО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1930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95" dirty="0">
                          <a:latin typeface="Calibri"/>
                          <a:cs typeface="Calibri"/>
                        </a:rPr>
                        <a:t>Председатель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ППО/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ответственный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Вручную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3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16255" marR="102235" indent="-40386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вступлении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Профсоюз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7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4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7635" marR="117475" indent="-254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80" dirty="0">
                          <a:latin typeface="Calibri"/>
                          <a:cs typeface="Calibri"/>
                        </a:rPr>
                        <a:t>Заявление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взимании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членских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профсоюзных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взносов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spc="-65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5049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Согласие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обработку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790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90" dirty="0">
                          <a:latin typeface="Calibri"/>
                          <a:cs typeface="Calibri"/>
                        </a:rPr>
                        <a:t>персональных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данных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44170" marR="243840" indent="-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10" dirty="0">
                          <a:latin typeface="Calibri"/>
                          <a:cs typeface="Calibri"/>
                        </a:rPr>
                        <a:t>Журнал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учета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и/или </a:t>
                      </a:r>
                      <a:r>
                        <a:rPr sz="1400" spc="-85" dirty="0">
                          <a:latin typeface="Calibri"/>
                          <a:cs typeface="Calibri"/>
                        </a:rPr>
                        <a:t>учетная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карточка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90" dirty="0">
                          <a:latin typeface="Calibri"/>
                          <a:cs typeface="Calibri"/>
                        </a:rPr>
                        <a:t>Профсоюзный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билет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АИС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spc="-70" dirty="0">
                          <a:latin typeface="Calibri"/>
                          <a:cs typeface="Calibri"/>
                        </a:rPr>
                        <a:t>АВТОМАТИЧЕСКИ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2810636" y="1547240"/>
            <a:ext cx="7095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43550" algn="l"/>
              </a:tabLst>
            </a:pP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Ранее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	</a:t>
            </a:r>
            <a:r>
              <a:rPr sz="2400" spc="-105" dirty="0">
                <a:solidFill>
                  <a:srgbClr val="001F5F"/>
                </a:solidFill>
                <a:latin typeface="Calibri"/>
                <a:cs typeface="Calibri"/>
              </a:rPr>
              <a:t>Сейчас</a:t>
            </a:r>
            <a:r>
              <a:rPr sz="24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400" spc="-10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95" dirty="0">
                <a:solidFill>
                  <a:srgbClr val="001F5F"/>
                </a:solidFill>
                <a:latin typeface="Calibri"/>
                <a:cs typeface="Calibri"/>
              </a:rPr>
              <a:t>АИС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1917858"/>
            <a:ext cx="5687568" cy="29596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7719" y="416763"/>
            <a:ext cx="679195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40" dirty="0"/>
              <a:t>Электронный</a:t>
            </a:r>
            <a:r>
              <a:rPr spc="-10" dirty="0"/>
              <a:t> </a:t>
            </a:r>
            <a:r>
              <a:rPr spc="-155" dirty="0"/>
              <a:t>учет</a:t>
            </a:r>
            <a:r>
              <a:rPr spc="-25" dirty="0"/>
              <a:t> </a:t>
            </a:r>
            <a:r>
              <a:rPr spc="-250" dirty="0"/>
              <a:t>членов</a:t>
            </a:r>
            <a:r>
              <a:rPr spc="-25" dirty="0"/>
              <a:t> </a:t>
            </a:r>
            <a:r>
              <a:rPr spc="-155" dirty="0"/>
              <a:t>Профсоюза</a:t>
            </a:r>
          </a:p>
        </p:txBody>
      </p:sp>
      <p:grpSp>
        <p:nvGrpSpPr>
          <p:cNvPr id="30" name="object 30"/>
          <p:cNvGrpSpPr/>
          <p:nvPr/>
        </p:nvGrpSpPr>
        <p:grpSpPr>
          <a:xfrm>
            <a:off x="7848600" y="2286000"/>
            <a:ext cx="2675636" cy="1967672"/>
            <a:chOff x="10193401" y="5769286"/>
            <a:chExt cx="330835" cy="389386"/>
          </a:xfrm>
        </p:grpSpPr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45846" y="5769286"/>
              <a:ext cx="224860" cy="23165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193401" y="5998017"/>
              <a:ext cx="330835" cy="160655"/>
            </a:xfrm>
            <a:custGeom>
              <a:avLst/>
              <a:gdLst/>
              <a:ahLst/>
              <a:cxnLst/>
              <a:rect l="l" t="t" r="r" b="b"/>
              <a:pathLst>
                <a:path w="330834" h="160654">
                  <a:moveTo>
                    <a:pt x="210069" y="0"/>
                  </a:moveTo>
                  <a:lnTo>
                    <a:pt x="193597" y="13068"/>
                  </a:lnTo>
                  <a:lnTo>
                    <a:pt x="181614" y="18845"/>
                  </a:lnTo>
                  <a:lnTo>
                    <a:pt x="172139" y="20973"/>
                  </a:lnTo>
                  <a:lnTo>
                    <a:pt x="158156" y="20977"/>
                  </a:lnTo>
                  <a:lnTo>
                    <a:pt x="148653" y="18877"/>
                  </a:lnTo>
                  <a:lnTo>
                    <a:pt x="136661" y="13177"/>
                  </a:lnTo>
                  <a:lnTo>
                    <a:pt x="120240" y="283"/>
                  </a:lnTo>
                  <a:lnTo>
                    <a:pt x="97751" y="5668"/>
                  </a:lnTo>
                  <a:lnTo>
                    <a:pt x="56208" y="21757"/>
                  </a:lnTo>
                  <a:lnTo>
                    <a:pt x="17956" y="44597"/>
                  </a:lnTo>
                  <a:lnTo>
                    <a:pt x="0" y="80631"/>
                  </a:lnTo>
                  <a:lnTo>
                    <a:pt x="0" y="160631"/>
                  </a:lnTo>
                  <a:lnTo>
                    <a:pt x="10322" y="160631"/>
                  </a:lnTo>
                  <a:lnTo>
                    <a:pt x="10322" y="80631"/>
                  </a:lnTo>
                  <a:lnTo>
                    <a:pt x="11383" y="72637"/>
                  </a:lnTo>
                  <a:lnTo>
                    <a:pt x="42052" y="41125"/>
                  </a:lnTo>
                  <a:lnTo>
                    <a:pt x="80315" y="22495"/>
                  </a:lnTo>
                  <a:lnTo>
                    <a:pt x="117216" y="11513"/>
                  </a:lnTo>
                  <a:lnTo>
                    <a:pt x="131420" y="22097"/>
                  </a:lnTo>
                  <a:lnTo>
                    <a:pt x="144035" y="28174"/>
                  </a:lnTo>
                  <a:lnTo>
                    <a:pt x="155226" y="30943"/>
                  </a:lnTo>
                  <a:lnTo>
                    <a:pt x="165154" y="31599"/>
                  </a:lnTo>
                  <a:lnTo>
                    <a:pt x="175073" y="30933"/>
                  </a:lnTo>
                  <a:lnTo>
                    <a:pt x="186245" y="28124"/>
                  </a:lnTo>
                  <a:lnTo>
                    <a:pt x="198859" y="21957"/>
                  </a:lnTo>
                  <a:lnTo>
                    <a:pt x="213101" y="11217"/>
                  </a:lnTo>
                  <a:lnTo>
                    <a:pt x="229737" y="15595"/>
                  </a:lnTo>
                  <a:lnTo>
                    <a:pt x="269707" y="30271"/>
                  </a:lnTo>
                  <a:lnTo>
                    <a:pt x="305923" y="52657"/>
                  </a:lnTo>
                  <a:lnTo>
                    <a:pt x="319987" y="80631"/>
                  </a:lnTo>
                  <a:lnTo>
                    <a:pt x="319987" y="160631"/>
                  </a:lnTo>
                  <a:lnTo>
                    <a:pt x="330309" y="160631"/>
                  </a:lnTo>
                  <a:lnTo>
                    <a:pt x="330309" y="80631"/>
                  </a:lnTo>
                  <a:lnTo>
                    <a:pt x="328966" y="70291"/>
                  </a:lnTo>
                  <a:lnTo>
                    <a:pt x="294029" y="31902"/>
                  </a:lnTo>
                  <a:lnTo>
                    <a:pt x="253985" y="12354"/>
                  </a:lnTo>
                  <a:lnTo>
                    <a:pt x="219255" y="1965"/>
                  </a:lnTo>
                  <a:lnTo>
                    <a:pt x="21006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681098" y="1307719"/>
            <a:ext cx="3141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solidFill>
                  <a:srgbClr val="001F5F"/>
                </a:solidFill>
                <a:latin typeface="Calibri"/>
                <a:cs typeface="Calibri"/>
              </a:rPr>
              <a:t>Учетная</a:t>
            </a:r>
            <a:r>
              <a:rPr sz="18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95" dirty="0">
                <a:solidFill>
                  <a:srgbClr val="001F5F"/>
                </a:solidFill>
                <a:latin typeface="Calibri"/>
                <a:cs typeface="Calibri"/>
              </a:rPr>
              <a:t>карточка</a:t>
            </a:r>
            <a:r>
              <a:rPr sz="18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14" dirty="0">
                <a:solidFill>
                  <a:srgbClr val="001F5F"/>
                </a:solidFill>
                <a:latin typeface="Calibri"/>
                <a:cs typeface="Calibri"/>
              </a:rPr>
              <a:t>члена</a:t>
            </a:r>
            <a:r>
              <a:rPr sz="18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80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636" y="306070"/>
            <a:ext cx="66700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60" dirty="0"/>
              <a:t>Онлайн-</a:t>
            </a:r>
            <a:r>
              <a:rPr spc="-135" dirty="0"/>
              <a:t>сервис</a:t>
            </a:r>
            <a:r>
              <a:rPr spc="-30" dirty="0"/>
              <a:t> </a:t>
            </a:r>
            <a:r>
              <a:rPr spc="-295" dirty="0"/>
              <a:t>«Прием</a:t>
            </a:r>
            <a:r>
              <a:rPr spc="-55" dirty="0"/>
              <a:t> </a:t>
            </a:r>
            <a:r>
              <a:rPr spc="-240" dirty="0"/>
              <a:t>в</a:t>
            </a:r>
            <a:r>
              <a:rPr spc="-65" dirty="0"/>
              <a:t> </a:t>
            </a:r>
            <a:r>
              <a:rPr spc="-170" dirty="0"/>
              <a:t>Профсоюз»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5759" y="0"/>
            <a:ext cx="11826240" cy="6858000"/>
            <a:chOff x="365759" y="0"/>
            <a:chExt cx="1182624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25355" y="0"/>
              <a:ext cx="2866644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1" y="1133855"/>
              <a:ext cx="7950708" cy="40309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5760" y="5449823"/>
              <a:ext cx="349250" cy="1140460"/>
            </a:xfrm>
            <a:custGeom>
              <a:avLst/>
              <a:gdLst/>
              <a:ahLst/>
              <a:cxnLst/>
              <a:rect l="l" t="t" r="r" b="b"/>
              <a:pathLst>
                <a:path w="349250" h="1140459">
                  <a:moveTo>
                    <a:pt x="330708" y="1003554"/>
                  </a:moveTo>
                  <a:lnTo>
                    <a:pt x="194310" y="867156"/>
                  </a:lnTo>
                  <a:lnTo>
                    <a:pt x="0" y="867156"/>
                  </a:lnTo>
                  <a:lnTo>
                    <a:pt x="136398" y="1003554"/>
                  </a:lnTo>
                  <a:lnTo>
                    <a:pt x="0" y="1139952"/>
                  </a:lnTo>
                  <a:lnTo>
                    <a:pt x="194310" y="1139952"/>
                  </a:lnTo>
                  <a:lnTo>
                    <a:pt x="330708" y="1003554"/>
                  </a:lnTo>
                  <a:close/>
                </a:path>
                <a:path w="349250" h="1140459">
                  <a:moveTo>
                    <a:pt x="348996" y="137160"/>
                  </a:moveTo>
                  <a:lnTo>
                    <a:pt x="211836" y="0"/>
                  </a:lnTo>
                  <a:lnTo>
                    <a:pt x="18288" y="0"/>
                  </a:lnTo>
                  <a:lnTo>
                    <a:pt x="155448" y="137160"/>
                  </a:lnTo>
                  <a:lnTo>
                    <a:pt x="18288" y="274320"/>
                  </a:lnTo>
                  <a:lnTo>
                    <a:pt x="211836" y="274320"/>
                  </a:lnTo>
                  <a:lnTo>
                    <a:pt x="348996" y="13716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4455" y="5370372"/>
            <a:ext cx="606933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25" dirty="0">
                <a:solidFill>
                  <a:srgbClr val="001F5F"/>
                </a:solidFill>
                <a:latin typeface="Calibri"/>
                <a:cs typeface="Calibri"/>
              </a:rPr>
              <a:t>Заявление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50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0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35" dirty="0">
                <a:solidFill>
                  <a:srgbClr val="001F5F"/>
                </a:solidFill>
                <a:latin typeface="Calibri"/>
                <a:cs typeface="Calibri"/>
              </a:rPr>
              <a:t>вступлении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14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25" dirty="0">
                <a:solidFill>
                  <a:srgbClr val="001F5F"/>
                </a:solidFill>
                <a:latin typeface="Calibri"/>
                <a:cs typeface="Calibri"/>
              </a:rPr>
              <a:t>подписывается</a:t>
            </a:r>
            <a:r>
              <a:rPr sz="20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80" dirty="0">
                <a:solidFill>
                  <a:srgbClr val="001F5F"/>
                </a:solidFill>
                <a:latin typeface="Calibri"/>
                <a:cs typeface="Calibri"/>
              </a:rPr>
              <a:t>простой </a:t>
            </a:r>
            <a:r>
              <a:rPr sz="2000" spc="-140" dirty="0">
                <a:solidFill>
                  <a:srgbClr val="001F5F"/>
                </a:solidFill>
                <a:latin typeface="Calibri"/>
                <a:cs typeface="Calibri"/>
              </a:rPr>
              <a:t>электронной</a:t>
            </a:r>
            <a:r>
              <a:rPr sz="2000" spc="9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подписью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50" dirty="0">
                <a:solidFill>
                  <a:srgbClr val="001F5F"/>
                </a:solidFill>
                <a:latin typeface="Calibri"/>
                <a:cs typeface="Calibri"/>
              </a:rPr>
              <a:t>Оригинал</a:t>
            </a:r>
            <a:r>
              <a:rPr sz="2000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25" dirty="0">
                <a:solidFill>
                  <a:srgbClr val="001F5F"/>
                </a:solidFill>
                <a:latin typeface="Calibri"/>
                <a:cs typeface="Calibri"/>
              </a:rPr>
              <a:t>электронного</a:t>
            </a:r>
            <a:r>
              <a:rPr sz="20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35" dirty="0">
                <a:solidFill>
                  <a:srgbClr val="001F5F"/>
                </a:solidFill>
                <a:latin typeface="Calibri"/>
                <a:cs typeface="Calibri"/>
              </a:rPr>
              <a:t>заявления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14" dirty="0">
                <a:solidFill>
                  <a:srgbClr val="001F5F"/>
                </a:solidFill>
                <a:latin typeface="Calibri"/>
                <a:cs typeface="Calibri"/>
              </a:rPr>
              <a:t>хранится</a:t>
            </a:r>
            <a:r>
              <a:rPr sz="20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0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АИС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291" y="2980944"/>
            <a:ext cx="6736080" cy="34350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2537" y="298526"/>
            <a:ext cx="6181725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90"/>
              </a:spcBef>
            </a:pPr>
            <a:r>
              <a:rPr spc="-240" dirty="0"/>
              <a:t>Электронный</a:t>
            </a:r>
            <a:r>
              <a:rPr spc="30" dirty="0"/>
              <a:t> </a:t>
            </a:r>
            <a:r>
              <a:rPr spc="-235" dirty="0"/>
              <a:t>профсоюзный</a:t>
            </a:r>
            <a:r>
              <a:rPr spc="30" dirty="0"/>
              <a:t> </a:t>
            </a:r>
            <a:r>
              <a:rPr spc="-145" dirty="0"/>
              <a:t>билет </a:t>
            </a:r>
            <a:r>
              <a:rPr spc="-250" dirty="0"/>
              <a:t>единого</a:t>
            </a:r>
            <a:r>
              <a:rPr spc="-15" dirty="0"/>
              <a:t> </a:t>
            </a:r>
            <a:r>
              <a:rPr spc="-40" dirty="0"/>
              <a:t>образца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11448" y="376427"/>
            <a:ext cx="11778265" cy="6479285"/>
            <a:chOff x="411448" y="376427"/>
            <a:chExt cx="11778265" cy="6479285"/>
          </a:xfrm>
        </p:grpSpPr>
        <p:sp>
          <p:nvSpPr>
            <p:cNvPr id="5" name="object 5"/>
            <p:cNvSpPr/>
            <p:nvPr/>
          </p:nvSpPr>
          <p:spPr>
            <a:xfrm>
              <a:off x="411448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3221" y="0"/>
                  </a:moveTo>
                  <a:lnTo>
                    <a:pt x="322917" y="0"/>
                  </a:lnTo>
                  <a:lnTo>
                    <a:pt x="275117" y="3518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13" y="52070"/>
                  </a:lnTo>
                  <a:lnTo>
                    <a:pt x="111000" y="79254"/>
                  </a:lnTo>
                  <a:lnTo>
                    <a:pt x="79160" y="111106"/>
                  </a:lnTo>
                  <a:lnTo>
                    <a:pt x="51992" y="147126"/>
                  </a:lnTo>
                  <a:lnTo>
                    <a:pt x="29993" y="186815"/>
                  </a:lnTo>
                  <a:lnTo>
                    <a:pt x="13663" y="229673"/>
                  </a:lnTo>
                  <a:lnTo>
                    <a:pt x="3499" y="275201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8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24921" y="628821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63" y="273277"/>
                  </a:lnTo>
                  <a:lnTo>
                    <a:pt x="32699" y="226206"/>
                  </a:lnTo>
                  <a:lnTo>
                    <a:pt x="51287" y="182316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  <a:lnTo>
                    <a:pt x="425084" y="17005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close/>
                </a:path>
                <a:path w="646430" h="646430">
                  <a:moveTo>
                    <a:pt x="425084" y="17005"/>
                  </a:moveTo>
                  <a:lnTo>
                    <a:pt x="322917" y="17005"/>
                  </a:ln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703" y="182377"/>
                  </a:lnTo>
                  <a:lnTo>
                    <a:pt x="613237" y="226250"/>
                  </a:lnTo>
                  <a:lnTo>
                    <a:pt x="624820" y="273300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424921" y="628821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2" y="275180"/>
                  </a:lnTo>
                  <a:lnTo>
                    <a:pt x="632187" y="229636"/>
                  </a:lnTo>
                  <a:lnTo>
                    <a:pt x="615861" y="186767"/>
                  </a:lnTo>
                  <a:lnTo>
                    <a:pt x="593864" y="147071"/>
                  </a:lnTo>
                  <a:lnTo>
                    <a:pt x="566696" y="111048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25084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1448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2917" y="17005"/>
                  </a:moveTo>
                  <a:lnTo>
                    <a:pt x="372535" y="21008"/>
                  </a:lnTo>
                  <a:lnTo>
                    <a:pt x="419605" y="32598"/>
                  </a:lnTo>
                  <a:lnTo>
                    <a:pt x="463497" y="51145"/>
                  </a:lnTo>
                  <a:lnTo>
                    <a:pt x="503579" y="76020"/>
                  </a:lnTo>
                  <a:lnTo>
                    <a:pt x="539223" y="106593"/>
                  </a:lnTo>
                  <a:lnTo>
                    <a:pt x="569799" y="142235"/>
                  </a:lnTo>
                  <a:lnTo>
                    <a:pt x="594677" y="182316"/>
                  </a:lnTo>
                  <a:lnTo>
                    <a:pt x="613226" y="226206"/>
                  </a:lnTo>
                  <a:lnTo>
                    <a:pt x="624818" y="273277"/>
                  </a:lnTo>
                  <a:lnTo>
                    <a:pt x="628822" y="322899"/>
                  </a:lnTo>
                  <a:lnTo>
                    <a:pt x="624818" y="372521"/>
                  </a:lnTo>
                  <a:lnTo>
                    <a:pt x="613226" y="419594"/>
                  </a:lnTo>
                  <a:lnTo>
                    <a:pt x="594677" y="463488"/>
                  </a:lnTo>
                  <a:lnTo>
                    <a:pt x="569799" y="503573"/>
                  </a:lnTo>
                  <a:lnTo>
                    <a:pt x="539223" y="539219"/>
                  </a:lnTo>
                  <a:lnTo>
                    <a:pt x="503579" y="569796"/>
                  </a:lnTo>
                  <a:lnTo>
                    <a:pt x="463497" y="594675"/>
                  </a:lnTo>
                  <a:lnTo>
                    <a:pt x="419605" y="613225"/>
                  </a:lnTo>
                  <a:lnTo>
                    <a:pt x="372535" y="624817"/>
                  </a:lnTo>
                  <a:lnTo>
                    <a:pt x="322917" y="628821"/>
                  </a:lnTo>
                  <a:lnTo>
                    <a:pt x="273296" y="624817"/>
                  </a:lnTo>
                  <a:lnTo>
                    <a:pt x="226224" y="613225"/>
                  </a:lnTo>
                  <a:lnTo>
                    <a:pt x="182332" y="594675"/>
                  </a:lnTo>
                  <a:lnTo>
                    <a:pt x="142249" y="569796"/>
                  </a:lnTo>
                  <a:lnTo>
                    <a:pt x="106604" y="539219"/>
                  </a:lnTo>
                  <a:lnTo>
                    <a:pt x="76028" y="503573"/>
                  </a:lnTo>
                  <a:lnTo>
                    <a:pt x="51150" y="463488"/>
                  </a:lnTo>
                  <a:lnTo>
                    <a:pt x="32600" y="419594"/>
                  </a:lnTo>
                  <a:lnTo>
                    <a:pt x="21008" y="372521"/>
                  </a:lnTo>
                  <a:lnTo>
                    <a:pt x="17004" y="322899"/>
                  </a:lnTo>
                  <a:lnTo>
                    <a:pt x="21057" y="273300"/>
                  </a:lnTo>
                  <a:lnTo>
                    <a:pt x="32681" y="226250"/>
                  </a:lnTo>
                  <a:lnTo>
                    <a:pt x="51249" y="182377"/>
                  </a:lnTo>
                  <a:lnTo>
                    <a:pt x="76133" y="142309"/>
                  </a:lnTo>
                  <a:lnTo>
                    <a:pt x="106705" y="106675"/>
                  </a:lnTo>
                  <a:lnTo>
                    <a:pt x="142337" y="76104"/>
                  </a:lnTo>
                  <a:lnTo>
                    <a:pt x="182403" y="51222"/>
                  </a:lnTo>
                  <a:lnTo>
                    <a:pt x="226273" y="32660"/>
                  </a:lnTo>
                  <a:lnTo>
                    <a:pt x="273320" y="21045"/>
                  </a:lnTo>
                  <a:lnTo>
                    <a:pt x="322917" y="17005"/>
                  </a:lnTo>
                </a:path>
                <a:path w="646430" h="646430">
                  <a:moveTo>
                    <a:pt x="322917" y="0"/>
                  </a:moveTo>
                  <a:lnTo>
                    <a:pt x="275197" y="3500"/>
                  </a:lnTo>
                  <a:lnTo>
                    <a:pt x="229652" y="13670"/>
                  </a:lnTo>
                  <a:lnTo>
                    <a:pt x="186781" y="30008"/>
                  </a:lnTo>
                  <a:lnTo>
                    <a:pt x="147083" y="52017"/>
                  </a:lnTo>
                  <a:lnTo>
                    <a:pt x="111057" y="79197"/>
                  </a:lnTo>
                  <a:lnTo>
                    <a:pt x="79204" y="111048"/>
                  </a:lnTo>
                  <a:lnTo>
                    <a:pt x="52022" y="147071"/>
                  </a:lnTo>
                  <a:lnTo>
                    <a:pt x="30012" y="186767"/>
                  </a:lnTo>
                  <a:lnTo>
                    <a:pt x="13671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18"/>
                  </a:lnTo>
                  <a:lnTo>
                    <a:pt x="13671" y="416164"/>
                  </a:lnTo>
                  <a:lnTo>
                    <a:pt x="30012" y="459036"/>
                  </a:lnTo>
                  <a:lnTo>
                    <a:pt x="52022" y="498735"/>
                  </a:lnTo>
                  <a:lnTo>
                    <a:pt x="79204" y="534762"/>
                  </a:lnTo>
                  <a:lnTo>
                    <a:pt x="111057" y="566617"/>
                  </a:lnTo>
                  <a:lnTo>
                    <a:pt x="147083" y="593800"/>
                  </a:lnTo>
                  <a:lnTo>
                    <a:pt x="186781" y="615812"/>
                  </a:lnTo>
                  <a:lnTo>
                    <a:pt x="229652" y="632154"/>
                  </a:lnTo>
                  <a:lnTo>
                    <a:pt x="275197" y="642325"/>
                  </a:lnTo>
                  <a:lnTo>
                    <a:pt x="322917" y="645826"/>
                  </a:lnTo>
                  <a:lnTo>
                    <a:pt x="370634" y="642325"/>
                  </a:lnTo>
                  <a:lnTo>
                    <a:pt x="416178" y="632154"/>
                  </a:lnTo>
                  <a:lnTo>
                    <a:pt x="459048" y="615812"/>
                  </a:lnTo>
                  <a:lnTo>
                    <a:pt x="498745" y="593800"/>
                  </a:lnTo>
                  <a:lnTo>
                    <a:pt x="534770" y="566617"/>
                  </a:lnTo>
                  <a:lnTo>
                    <a:pt x="566623" y="534762"/>
                  </a:lnTo>
                  <a:lnTo>
                    <a:pt x="593804" y="498735"/>
                  </a:lnTo>
                  <a:lnTo>
                    <a:pt x="615815" y="459036"/>
                  </a:lnTo>
                  <a:lnTo>
                    <a:pt x="632155" y="416164"/>
                  </a:lnTo>
                  <a:lnTo>
                    <a:pt x="642326" y="370618"/>
                  </a:lnTo>
                  <a:lnTo>
                    <a:pt x="645827" y="322899"/>
                  </a:lnTo>
                  <a:lnTo>
                    <a:pt x="642347" y="275201"/>
                  </a:lnTo>
                  <a:lnTo>
                    <a:pt x="632201" y="229673"/>
                  </a:lnTo>
                  <a:lnTo>
                    <a:pt x="615887" y="186815"/>
                  </a:lnTo>
                  <a:lnTo>
                    <a:pt x="593906" y="147126"/>
                  </a:lnTo>
                  <a:lnTo>
                    <a:pt x="566754" y="111106"/>
                  </a:lnTo>
                  <a:lnTo>
                    <a:pt x="534932" y="79254"/>
                  </a:lnTo>
                  <a:lnTo>
                    <a:pt x="498939" y="52070"/>
                  </a:lnTo>
                  <a:lnTo>
                    <a:pt x="459272" y="30053"/>
                  </a:lnTo>
                  <a:lnTo>
                    <a:pt x="416431" y="13702"/>
                  </a:lnTo>
                  <a:lnTo>
                    <a:pt x="370914" y="3518"/>
                  </a:lnTo>
                  <a:lnTo>
                    <a:pt x="323221" y="0"/>
                  </a:lnTo>
                  <a:lnTo>
                    <a:pt x="323016" y="0"/>
                  </a:lnTo>
                  <a:close/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2519" y="1822702"/>
              <a:ext cx="7267194" cy="503301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10336" y="1653031"/>
            <a:ext cx="4973955" cy="86106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155" dirty="0">
                <a:solidFill>
                  <a:srgbClr val="001F5F"/>
                </a:solidFill>
                <a:latin typeface="Calibri"/>
                <a:cs typeface="Calibri"/>
              </a:rPr>
              <a:t>удостоверение</a:t>
            </a:r>
            <a:r>
              <a:rPr sz="24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40" dirty="0">
                <a:solidFill>
                  <a:srgbClr val="001F5F"/>
                </a:solidFill>
                <a:latin typeface="Calibri"/>
                <a:cs typeface="Calibri"/>
              </a:rPr>
              <a:t>профсоюзного</a:t>
            </a:r>
            <a:r>
              <a:rPr sz="2400" spc="10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0" dirty="0">
                <a:solidFill>
                  <a:srgbClr val="001F5F"/>
                </a:solidFill>
                <a:latin typeface="Calibri"/>
                <a:cs typeface="Calibri"/>
              </a:rPr>
              <a:t>членства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185" dirty="0">
                <a:solidFill>
                  <a:srgbClr val="001F5F"/>
                </a:solidFill>
                <a:latin typeface="Calibri"/>
                <a:cs typeface="Calibri"/>
              </a:rPr>
              <a:t>дополнительная</a:t>
            </a:r>
            <a:r>
              <a:rPr sz="2400" spc="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60" dirty="0">
                <a:solidFill>
                  <a:srgbClr val="001F5F"/>
                </a:solidFill>
                <a:latin typeface="Calibri"/>
                <a:cs typeface="Calibri"/>
              </a:rPr>
              <a:t>социальная</a:t>
            </a:r>
            <a:r>
              <a:rPr sz="2400" spc="1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0" dirty="0">
                <a:solidFill>
                  <a:srgbClr val="001F5F"/>
                </a:solidFill>
                <a:latin typeface="Calibri"/>
                <a:cs typeface="Calibri"/>
              </a:rPr>
              <a:t>поддержка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1359" y="1796795"/>
            <a:ext cx="4711446" cy="9624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85076" y="5864355"/>
            <a:ext cx="4712970" cy="94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73163"/>
            <a:ext cx="8306117" cy="4381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45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5947" y="0"/>
              <a:ext cx="8036052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5947" y="0"/>
              <a:ext cx="7359396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94208" y="300609"/>
            <a:ext cx="8814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29" dirty="0"/>
              <a:t>ОСНОВНЫЕ НАПРАВЛЕНИЯ ПРОЕКТА</a:t>
            </a:r>
            <a:endParaRPr spc="-185" dirty="0"/>
          </a:p>
        </p:txBody>
      </p:sp>
      <p:sp>
        <p:nvSpPr>
          <p:cNvPr id="9" name="object 9"/>
          <p:cNvSpPr txBox="1"/>
          <p:nvPr/>
        </p:nvSpPr>
        <p:spPr>
          <a:xfrm>
            <a:off x="247649" y="792479"/>
            <a:ext cx="10435590" cy="5993949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принятие правовых и нормативных локальных актов, направленных на внедрение и развитие цифровых технологий по основным направлениям деятельности Профсоюза;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формирование учебно-методической базы по подготовке профсоюзных кадров и актива к реализации задач цифровизации Профсоюза;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обучение кадров и профсоюзного актива первичных, территориальных и региональных (межрегиональных) организаций Профсоюза по всем направлениям реализации Проекта;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формирование единой автоматизированной информационной системы «Единый реестр Общероссийского Профсоюза образования» (далее – АИС) на основе объективных данных о членах Профсоюза, структуре, показателях эффективности деятельности организаций Профсоюза и Профсоюза;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создание цифровой образовательной среды Профсоюза, включающей электронные информационные ресурсы, совокупность информационных и телекоммуникационных технологий;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автоматизация приема в Профсоюз и учета членов Профсоюза;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поэтапное внедрение современного средства идентификации членов Профсоюза с помощью электронного профсоюзного билета;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автоматизация статистических отчетов по основным направлениям деятельности Профсоюза (СП, КДК, ПБ, ТИ, ПИ);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внедрение элементов электронного документооборота в организациях Профсоюза и Профсоюзе;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увеличение каналов коммуникаций по горизонтали и вертикали структуры Профсоюза;</a:t>
            </a: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lang="ru-RU" sz="1400" spc="-175" dirty="0" smtClean="0">
                <a:solidFill>
                  <a:srgbClr val="001F5F"/>
                </a:solidFill>
                <a:latin typeface="Calibri"/>
                <a:cs typeface="Calibri"/>
              </a:rPr>
              <a:t>•	развитие специальных программ лояльности для членов Профсоюза на основании соглашений с ключевыми партнерами.</a:t>
            </a: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3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8483" y="312420"/>
            <a:ext cx="1429512" cy="960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5947" y="0"/>
              <a:ext cx="8036052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5947" y="0"/>
              <a:ext cx="7359396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71600" y="325624"/>
            <a:ext cx="8814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pc="-229" dirty="0" smtClean="0"/>
              <a:t>ФИНАНСИРОВАНИЕ ПРОЕКТА</a:t>
            </a:r>
            <a:endParaRPr spc="-185" dirty="0"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68483" y="312420"/>
            <a:ext cx="1429512" cy="960119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609600" y="1676400"/>
            <a:ext cx="537292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spc="-240" dirty="0" smtClean="0"/>
              <a:t>Центральный Совет Профсоюза</a:t>
            </a:r>
          </a:p>
          <a:p>
            <a:pPr marL="12700">
              <a:spcBef>
                <a:spcPts val="100"/>
              </a:spcBef>
            </a:pPr>
            <a:endParaRPr lang="ru-RU" sz="2800" spc="-240" dirty="0"/>
          </a:p>
          <a:p>
            <a:pPr marL="12700">
              <a:spcBef>
                <a:spcPts val="100"/>
              </a:spcBef>
            </a:pPr>
            <a:r>
              <a:rPr lang="ru-RU" sz="2800" spc="-240" dirty="0" smtClean="0"/>
              <a:t> </a:t>
            </a:r>
            <a:endParaRPr lang="ru-RU" sz="2800" spc="-155" dirty="0"/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5787609" y="1673467"/>
            <a:ext cx="5943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spc="-240" dirty="0" smtClean="0"/>
              <a:t>Региональная организация Профсоюза</a:t>
            </a:r>
            <a:endParaRPr lang="ru-RU" sz="2800" spc="-155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659176" y="945132"/>
            <a:ext cx="808424" cy="731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534976" y="945132"/>
            <a:ext cx="808424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326240" y="2551835"/>
            <a:ext cx="53771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изготовление, персонализацию и доставку пластиковых карт электронных профсоюзных билетов в региональные (межрегиональные) организации Профсоюза;</a:t>
            </a:r>
          </a:p>
          <a:p>
            <a:r>
              <a:rPr lang="ru-RU" dirty="0" smtClean="0"/>
              <a:t>техническое обслуживание АИС, мобильных приложений и онлайн-сервисов Проекта.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2400" y="2341967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разработка дополнительных объектов модуля АИС, онлайн-сервисов;</a:t>
            </a:r>
          </a:p>
          <a:p>
            <a:r>
              <a:rPr lang="ru-RU" dirty="0" smtClean="0"/>
              <a:t>приобретение и установка серверного оборудования в офисе Общероссийского Профсоюза образования;</a:t>
            </a:r>
          </a:p>
          <a:p>
            <a:r>
              <a:rPr lang="ru-RU" dirty="0" smtClean="0"/>
              <a:t>оплата разработки и установки  программного обеспечения;</a:t>
            </a:r>
          </a:p>
          <a:p>
            <a:r>
              <a:rPr lang="ru-RU" dirty="0" smtClean="0"/>
              <a:t>приобретение сопутствующего оборудования для обеспечения работы АИС, онлайн-сервисов;</a:t>
            </a:r>
          </a:p>
          <a:p>
            <a:r>
              <a:rPr lang="ru-RU" dirty="0" smtClean="0"/>
              <a:t>приобретение лицензий программы «1С: Предприятие 8.3»;</a:t>
            </a:r>
          </a:p>
          <a:p>
            <a:r>
              <a:rPr lang="ru-RU" dirty="0" smtClean="0"/>
              <a:t>разработка соответствующих Проекту интернет-сайтов, мобильных приложений.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9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810"/>
              <a:ext cx="12191999" cy="68381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150352" cy="685800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7750" y="2894837"/>
            <a:ext cx="4333875" cy="126873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ts val="4990"/>
              </a:lnSpc>
              <a:spcBef>
                <a:spcPts val="5"/>
              </a:spcBef>
            </a:pP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Будущее</a:t>
            </a:r>
            <a:r>
              <a:rPr sz="4000" b="0" spc="20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40" dirty="0">
                <a:solidFill>
                  <a:srgbClr val="FFFFFF"/>
                </a:solidFill>
                <a:latin typeface="Calibri Light"/>
                <a:cs typeface="Calibri Light"/>
              </a:rPr>
              <a:t>начинается</a:t>
            </a:r>
            <a:r>
              <a:rPr sz="4000" b="0" spc="-16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000" b="0" spc="-10" dirty="0">
                <a:solidFill>
                  <a:srgbClr val="FFFFFF"/>
                </a:solidFill>
                <a:latin typeface="Calibri Light"/>
                <a:cs typeface="Calibri Light"/>
              </a:rPr>
              <a:t>сегодня!</a:t>
            </a:r>
            <a:endParaRPr sz="4000">
              <a:latin typeface="Calibri Light"/>
              <a:cs typeface="Calibr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59" y="736091"/>
            <a:ext cx="2496312" cy="1682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20" y="996716"/>
              <a:ext cx="5974080" cy="5861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7920" y="960119"/>
              <a:ext cx="5974080" cy="58978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0547" y="266700"/>
              <a:ext cx="1431036" cy="9601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9460" y="265938"/>
            <a:ext cx="6534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4" dirty="0"/>
              <a:t>Цифровые</a:t>
            </a:r>
            <a:r>
              <a:rPr spc="-35" dirty="0"/>
              <a:t> </a:t>
            </a:r>
            <a:r>
              <a:rPr spc="-225" dirty="0"/>
              <a:t>инструменты</a:t>
            </a:r>
            <a:r>
              <a:rPr spc="-30" dirty="0"/>
              <a:t> </a:t>
            </a:r>
            <a:r>
              <a:rPr spc="-165" dirty="0"/>
              <a:t>Профсоюза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08608" y="1382344"/>
            <a:ext cx="7203440" cy="3630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5" dirty="0">
                <a:solidFill>
                  <a:srgbClr val="001F5F"/>
                </a:solidFill>
                <a:latin typeface="Calibri"/>
                <a:cs typeface="Calibri"/>
              </a:rPr>
              <a:t>Электронные</a:t>
            </a:r>
            <a:r>
              <a:rPr sz="24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5" dirty="0">
                <a:solidFill>
                  <a:srgbClr val="001F5F"/>
                </a:solidFill>
                <a:latin typeface="Calibri"/>
                <a:cs typeface="Calibri"/>
              </a:rPr>
              <a:t>площадки,</a:t>
            </a:r>
            <a:r>
              <a:rPr sz="24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60" dirty="0">
                <a:solidFill>
                  <a:srgbClr val="001F5F"/>
                </a:solidFill>
                <a:latin typeface="Calibri"/>
                <a:cs typeface="Calibri"/>
              </a:rPr>
              <a:t>социальные</a:t>
            </a:r>
            <a:r>
              <a:rPr sz="24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14" dirty="0">
                <a:solidFill>
                  <a:srgbClr val="001F5F"/>
                </a:solidFill>
                <a:latin typeface="Calibri"/>
                <a:cs typeface="Calibri"/>
              </a:rPr>
              <a:t>сети</a:t>
            </a:r>
            <a:r>
              <a:rPr sz="24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15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24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т.д.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00">
              <a:latin typeface="Calibri"/>
              <a:cs typeface="Calibri"/>
            </a:endParaRPr>
          </a:p>
          <a:p>
            <a:pPr marL="46990">
              <a:lnSpc>
                <a:spcPct val="100000"/>
              </a:lnSpc>
            </a:pPr>
            <a:r>
              <a:rPr sz="2400" spc="-165" dirty="0">
                <a:solidFill>
                  <a:srgbClr val="001F5F"/>
                </a:solidFill>
                <a:latin typeface="Calibri"/>
                <a:cs typeface="Calibri"/>
              </a:rPr>
              <a:t>Автоматизированная</a:t>
            </a:r>
            <a:r>
              <a:rPr sz="2400" spc="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5" dirty="0">
                <a:solidFill>
                  <a:srgbClr val="001F5F"/>
                </a:solidFill>
                <a:latin typeface="Calibri"/>
                <a:cs typeface="Calibri"/>
              </a:rPr>
              <a:t>информационная</a:t>
            </a:r>
            <a:r>
              <a:rPr sz="2400" spc="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система</a:t>
            </a:r>
            <a:endParaRPr sz="2400">
              <a:latin typeface="Calibri"/>
              <a:cs typeface="Calibri"/>
            </a:endParaRPr>
          </a:p>
          <a:p>
            <a:pPr marL="46990">
              <a:lnSpc>
                <a:spcPct val="100000"/>
              </a:lnSpc>
            </a:pPr>
            <a:r>
              <a:rPr sz="2400" spc="-204" dirty="0">
                <a:solidFill>
                  <a:srgbClr val="001F5F"/>
                </a:solidFill>
                <a:latin typeface="Calibri"/>
                <a:cs typeface="Calibri"/>
              </a:rPr>
              <a:t>«Единый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5" dirty="0">
                <a:solidFill>
                  <a:srgbClr val="001F5F"/>
                </a:solidFill>
                <a:latin typeface="Calibri"/>
                <a:cs typeface="Calibri"/>
              </a:rPr>
              <a:t>реестр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30" dirty="0">
                <a:solidFill>
                  <a:srgbClr val="001F5F"/>
                </a:solidFill>
                <a:latin typeface="Calibri"/>
                <a:cs typeface="Calibri"/>
              </a:rPr>
              <a:t>Общероссийского</a:t>
            </a:r>
            <a:r>
              <a:rPr sz="24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30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24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35" dirty="0">
                <a:solidFill>
                  <a:srgbClr val="001F5F"/>
                </a:solidFill>
                <a:latin typeface="Calibri"/>
                <a:cs typeface="Calibri"/>
              </a:rPr>
              <a:t>образования»</a:t>
            </a:r>
            <a:endParaRPr sz="2400">
              <a:latin typeface="Calibri"/>
              <a:cs typeface="Calibri"/>
            </a:endParaRPr>
          </a:p>
          <a:p>
            <a:pPr marL="24130" marR="1531620" indent="-8890">
              <a:lnSpc>
                <a:spcPts val="8130"/>
              </a:lnSpc>
              <a:spcBef>
                <a:spcPts val="260"/>
              </a:spcBef>
            </a:pPr>
            <a:r>
              <a:rPr sz="2400" spc="-180" dirty="0">
                <a:solidFill>
                  <a:srgbClr val="001F5F"/>
                </a:solidFill>
                <a:latin typeface="Calibri"/>
                <a:cs typeface="Calibri"/>
              </a:rPr>
              <a:t>Онлайн-</a:t>
            </a:r>
            <a:r>
              <a:rPr sz="2400" spc="-105" dirty="0">
                <a:solidFill>
                  <a:srgbClr val="001F5F"/>
                </a:solidFill>
                <a:latin typeface="Calibri"/>
                <a:cs typeface="Calibri"/>
              </a:rPr>
              <a:t>сервис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25" dirty="0">
                <a:solidFill>
                  <a:srgbClr val="001F5F"/>
                </a:solidFill>
                <a:latin typeface="Calibri"/>
                <a:cs typeface="Calibri"/>
              </a:rPr>
              <a:t>«Прием</a:t>
            </a:r>
            <a:r>
              <a:rPr sz="24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400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01F5F"/>
                </a:solidFill>
                <a:latin typeface="Calibri"/>
                <a:cs typeface="Calibri"/>
              </a:rPr>
              <a:t>Профсоюз» </a:t>
            </a:r>
            <a:r>
              <a:rPr sz="2400" spc="-165" dirty="0">
                <a:solidFill>
                  <a:srgbClr val="001F5F"/>
                </a:solidFill>
                <a:latin typeface="Calibri"/>
                <a:cs typeface="Calibri"/>
              </a:rPr>
              <a:t>Федеральная</a:t>
            </a:r>
            <a:r>
              <a:rPr sz="24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001F5F"/>
                </a:solidFill>
                <a:latin typeface="Calibri"/>
                <a:cs typeface="Calibri"/>
              </a:rPr>
              <a:t>бонусная</a:t>
            </a:r>
            <a:r>
              <a:rPr sz="24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0" dirty="0">
                <a:solidFill>
                  <a:srgbClr val="001F5F"/>
                </a:solidFill>
                <a:latin typeface="Calibri"/>
                <a:cs typeface="Calibri"/>
              </a:rPr>
              <a:t>программа</a:t>
            </a:r>
            <a:r>
              <a:rPr sz="2400"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60" dirty="0">
                <a:solidFill>
                  <a:srgbClr val="001F5F"/>
                </a:solidFill>
                <a:latin typeface="Calibri"/>
                <a:cs typeface="Calibri"/>
              </a:rPr>
              <a:t>«PROFCARDS»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5676" y="1319783"/>
            <a:ext cx="547370" cy="3825240"/>
          </a:xfrm>
          <a:custGeom>
            <a:avLst/>
            <a:gdLst/>
            <a:ahLst/>
            <a:cxnLst/>
            <a:rect l="l" t="t" r="r" b="b"/>
            <a:pathLst>
              <a:path w="547369" h="3825240">
                <a:moveTo>
                  <a:pt x="547116" y="3534156"/>
                </a:moveTo>
                <a:lnTo>
                  <a:pt x="543534" y="3486937"/>
                </a:lnTo>
                <a:lnTo>
                  <a:pt x="533158" y="3442144"/>
                </a:lnTo>
                <a:lnTo>
                  <a:pt x="516572" y="3400387"/>
                </a:lnTo>
                <a:lnTo>
                  <a:pt x="494322" y="3362248"/>
                </a:lnTo>
                <a:lnTo>
                  <a:pt x="466991" y="3328327"/>
                </a:lnTo>
                <a:lnTo>
                  <a:pt x="435114" y="3299231"/>
                </a:lnTo>
                <a:lnTo>
                  <a:pt x="410337" y="3282873"/>
                </a:lnTo>
                <a:lnTo>
                  <a:pt x="410337" y="3534156"/>
                </a:lnTo>
                <a:lnTo>
                  <a:pt x="403352" y="3582936"/>
                </a:lnTo>
                <a:lnTo>
                  <a:pt x="383933" y="3625291"/>
                </a:lnTo>
                <a:lnTo>
                  <a:pt x="354330" y="3658692"/>
                </a:lnTo>
                <a:lnTo>
                  <a:pt x="316788" y="3680599"/>
                </a:lnTo>
                <a:lnTo>
                  <a:pt x="273558" y="3688461"/>
                </a:lnTo>
                <a:lnTo>
                  <a:pt x="230314" y="3680599"/>
                </a:lnTo>
                <a:lnTo>
                  <a:pt x="192773" y="3658692"/>
                </a:lnTo>
                <a:lnTo>
                  <a:pt x="163169" y="3625291"/>
                </a:lnTo>
                <a:lnTo>
                  <a:pt x="143751" y="3582936"/>
                </a:lnTo>
                <a:lnTo>
                  <a:pt x="136779" y="3534156"/>
                </a:lnTo>
                <a:lnTo>
                  <a:pt x="143751" y="3485388"/>
                </a:lnTo>
                <a:lnTo>
                  <a:pt x="163169" y="3443033"/>
                </a:lnTo>
                <a:lnTo>
                  <a:pt x="192773" y="3409632"/>
                </a:lnTo>
                <a:lnTo>
                  <a:pt x="230314" y="3387725"/>
                </a:lnTo>
                <a:lnTo>
                  <a:pt x="273558" y="3379851"/>
                </a:lnTo>
                <a:lnTo>
                  <a:pt x="316788" y="3387725"/>
                </a:lnTo>
                <a:lnTo>
                  <a:pt x="354330" y="3409632"/>
                </a:lnTo>
                <a:lnTo>
                  <a:pt x="383933" y="3443033"/>
                </a:lnTo>
                <a:lnTo>
                  <a:pt x="403352" y="3485388"/>
                </a:lnTo>
                <a:lnTo>
                  <a:pt x="410337" y="3534156"/>
                </a:lnTo>
                <a:lnTo>
                  <a:pt x="410337" y="3282873"/>
                </a:lnTo>
                <a:lnTo>
                  <a:pt x="399262" y="3275558"/>
                </a:lnTo>
                <a:lnTo>
                  <a:pt x="360019" y="3257918"/>
                </a:lnTo>
                <a:lnTo>
                  <a:pt x="317919" y="3246882"/>
                </a:lnTo>
                <a:lnTo>
                  <a:pt x="273558" y="3243072"/>
                </a:lnTo>
                <a:lnTo>
                  <a:pt x="229184" y="3246882"/>
                </a:lnTo>
                <a:lnTo>
                  <a:pt x="187083" y="3257918"/>
                </a:lnTo>
                <a:lnTo>
                  <a:pt x="147840" y="3275558"/>
                </a:lnTo>
                <a:lnTo>
                  <a:pt x="111988" y="3299231"/>
                </a:lnTo>
                <a:lnTo>
                  <a:pt x="80124" y="3328327"/>
                </a:lnTo>
                <a:lnTo>
                  <a:pt x="52781" y="3362248"/>
                </a:lnTo>
                <a:lnTo>
                  <a:pt x="30530" y="3400387"/>
                </a:lnTo>
                <a:lnTo>
                  <a:pt x="13944" y="3442144"/>
                </a:lnTo>
                <a:lnTo>
                  <a:pt x="3568" y="3486937"/>
                </a:lnTo>
                <a:lnTo>
                  <a:pt x="0" y="3534156"/>
                </a:lnTo>
                <a:lnTo>
                  <a:pt x="3568" y="3581387"/>
                </a:lnTo>
                <a:lnTo>
                  <a:pt x="13944" y="3626180"/>
                </a:lnTo>
                <a:lnTo>
                  <a:pt x="30530" y="3667937"/>
                </a:lnTo>
                <a:lnTo>
                  <a:pt x="52781" y="3706076"/>
                </a:lnTo>
                <a:lnTo>
                  <a:pt x="80124" y="3739997"/>
                </a:lnTo>
                <a:lnTo>
                  <a:pt x="111988" y="3769093"/>
                </a:lnTo>
                <a:lnTo>
                  <a:pt x="147840" y="3792766"/>
                </a:lnTo>
                <a:lnTo>
                  <a:pt x="187083" y="3810406"/>
                </a:lnTo>
                <a:lnTo>
                  <a:pt x="229184" y="3821442"/>
                </a:lnTo>
                <a:lnTo>
                  <a:pt x="273558" y="3825240"/>
                </a:lnTo>
                <a:lnTo>
                  <a:pt x="317919" y="3821442"/>
                </a:lnTo>
                <a:lnTo>
                  <a:pt x="360019" y="3810406"/>
                </a:lnTo>
                <a:lnTo>
                  <a:pt x="399262" y="3792766"/>
                </a:lnTo>
                <a:lnTo>
                  <a:pt x="435114" y="3769093"/>
                </a:lnTo>
                <a:lnTo>
                  <a:pt x="466979" y="3739997"/>
                </a:lnTo>
                <a:lnTo>
                  <a:pt x="494322" y="3706076"/>
                </a:lnTo>
                <a:lnTo>
                  <a:pt x="504596" y="3688461"/>
                </a:lnTo>
                <a:lnTo>
                  <a:pt x="516572" y="3667937"/>
                </a:lnTo>
                <a:lnTo>
                  <a:pt x="533158" y="3626180"/>
                </a:lnTo>
                <a:lnTo>
                  <a:pt x="543534" y="3581387"/>
                </a:lnTo>
                <a:lnTo>
                  <a:pt x="547116" y="3534156"/>
                </a:lnTo>
                <a:close/>
              </a:path>
              <a:path w="547369" h="3825240">
                <a:moveTo>
                  <a:pt x="547116" y="2491740"/>
                </a:moveTo>
                <a:lnTo>
                  <a:pt x="543534" y="2444521"/>
                </a:lnTo>
                <a:lnTo>
                  <a:pt x="533158" y="2399728"/>
                </a:lnTo>
                <a:lnTo>
                  <a:pt x="516572" y="2357971"/>
                </a:lnTo>
                <a:lnTo>
                  <a:pt x="494322" y="2319832"/>
                </a:lnTo>
                <a:lnTo>
                  <a:pt x="466991" y="2285911"/>
                </a:lnTo>
                <a:lnTo>
                  <a:pt x="435114" y="2256815"/>
                </a:lnTo>
                <a:lnTo>
                  <a:pt x="410337" y="2240457"/>
                </a:lnTo>
                <a:lnTo>
                  <a:pt x="410337" y="2491740"/>
                </a:lnTo>
                <a:lnTo>
                  <a:pt x="403352" y="2540520"/>
                </a:lnTo>
                <a:lnTo>
                  <a:pt x="383933" y="2582875"/>
                </a:lnTo>
                <a:lnTo>
                  <a:pt x="354330" y="2616276"/>
                </a:lnTo>
                <a:lnTo>
                  <a:pt x="316788" y="2638183"/>
                </a:lnTo>
                <a:lnTo>
                  <a:pt x="273558" y="2646045"/>
                </a:lnTo>
                <a:lnTo>
                  <a:pt x="230314" y="2638183"/>
                </a:lnTo>
                <a:lnTo>
                  <a:pt x="192773" y="2616276"/>
                </a:lnTo>
                <a:lnTo>
                  <a:pt x="163169" y="2582875"/>
                </a:lnTo>
                <a:lnTo>
                  <a:pt x="143751" y="2540520"/>
                </a:lnTo>
                <a:lnTo>
                  <a:pt x="136779" y="2491740"/>
                </a:lnTo>
                <a:lnTo>
                  <a:pt x="143751" y="2442972"/>
                </a:lnTo>
                <a:lnTo>
                  <a:pt x="163169" y="2400617"/>
                </a:lnTo>
                <a:lnTo>
                  <a:pt x="192773" y="2367216"/>
                </a:lnTo>
                <a:lnTo>
                  <a:pt x="230314" y="2345309"/>
                </a:lnTo>
                <a:lnTo>
                  <a:pt x="273558" y="2337435"/>
                </a:lnTo>
                <a:lnTo>
                  <a:pt x="316788" y="2345309"/>
                </a:lnTo>
                <a:lnTo>
                  <a:pt x="354330" y="2367216"/>
                </a:lnTo>
                <a:lnTo>
                  <a:pt x="383933" y="2400617"/>
                </a:lnTo>
                <a:lnTo>
                  <a:pt x="403352" y="2442972"/>
                </a:lnTo>
                <a:lnTo>
                  <a:pt x="410337" y="2491740"/>
                </a:lnTo>
                <a:lnTo>
                  <a:pt x="410337" y="2240457"/>
                </a:lnTo>
                <a:lnTo>
                  <a:pt x="399262" y="2233142"/>
                </a:lnTo>
                <a:lnTo>
                  <a:pt x="360019" y="2215502"/>
                </a:lnTo>
                <a:lnTo>
                  <a:pt x="317919" y="2204466"/>
                </a:lnTo>
                <a:lnTo>
                  <a:pt x="273558" y="2200656"/>
                </a:lnTo>
                <a:lnTo>
                  <a:pt x="229184" y="2204466"/>
                </a:lnTo>
                <a:lnTo>
                  <a:pt x="187083" y="2215502"/>
                </a:lnTo>
                <a:lnTo>
                  <a:pt x="147840" y="2233142"/>
                </a:lnTo>
                <a:lnTo>
                  <a:pt x="111988" y="2256815"/>
                </a:lnTo>
                <a:lnTo>
                  <a:pt x="80111" y="2285911"/>
                </a:lnTo>
                <a:lnTo>
                  <a:pt x="52781" y="2319832"/>
                </a:lnTo>
                <a:lnTo>
                  <a:pt x="30530" y="2357971"/>
                </a:lnTo>
                <a:lnTo>
                  <a:pt x="13944" y="2399728"/>
                </a:lnTo>
                <a:lnTo>
                  <a:pt x="3568" y="2444521"/>
                </a:lnTo>
                <a:lnTo>
                  <a:pt x="0" y="2491740"/>
                </a:lnTo>
                <a:lnTo>
                  <a:pt x="3568" y="2538971"/>
                </a:lnTo>
                <a:lnTo>
                  <a:pt x="13944" y="2583764"/>
                </a:lnTo>
                <a:lnTo>
                  <a:pt x="30530" y="2625521"/>
                </a:lnTo>
                <a:lnTo>
                  <a:pt x="52781" y="2663660"/>
                </a:lnTo>
                <a:lnTo>
                  <a:pt x="80124" y="2697581"/>
                </a:lnTo>
                <a:lnTo>
                  <a:pt x="111988" y="2726677"/>
                </a:lnTo>
                <a:lnTo>
                  <a:pt x="147840" y="2750350"/>
                </a:lnTo>
                <a:lnTo>
                  <a:pt x="187083" y="2767990"/>
                </a:lnTo>
                <a:lnTo>
                  <a:pt x="229184" y="2779026"/>
                </a:lnTo>
                <a:lnTo>
                  <a:pt x="273558" y="2782824"/>
                </a:lnTo>
                <a:lnTo>
                  <a:pt x="317919" y="2779026"/>
                </a:lnTo>
                <a:lnTo>
                  <a:pt x="360019" y="2767990"/>
                </a:lnTo>
                <a:lnTo>
                  <a:pt x="399262" y="2750350"/>
                </a:lnTo>
                <a:lnTo>
                  <a:pt x="435114" y="2726677"/>
                </a:lnTo>
                <a:lnTo>
                  <a:pt x="466979" y="2697581"/>
                </a:lnTo>
                <a:lnTo>
                  <a:pt x="494322" y="2663660"/>
                </a:lnTo>
                <a:lnTo>
                  <a:pt x="504596" y="2646045"/>
                </a:lnTo>
                <a:lnTo>
                  <a:pt x="516572" y="2625521"/>
                </a:lnTo>
                <a:lnTo>
                  <a:pt x="533158" y="2583764"/>
                </a:lnTo>
                <a:lnTo>
                  <a:pt x="543534" y="2538971"/>
                </a:lnTo>
                <a:lnTo>
                  <a:pt x="547116" y="2491740"/>
                </a:lnTo>
                <a:close/>
              </a:path>
              <a:path w="547369" h="3825240">
                <a:moveTo>
                  <a:pt x="547116" y="1301496"/>
                </a:moveTo>
                <a:lnTo>
                  <a:pt x="543534" y="1254277"/>
                </a:lnTo>
                <a:lnTo>
                  <a:pt x="533158" y="1209484"/>
                </a:lnTo>
                <a:lnTo>
                  <a:pt x="516572" y="1167726"/>
                </a:lnTo>
                <a:lnTo>
                  <a:pt x="494322" y="1129588"/>
                </a:lnTo>
                <a:lnTo>
                  <a:pt x="466991" y="1095667"/>
                </a:lnTo>
                <a:lnTo>
                  <a:pt x="435114" y="1066571"/>
                </a:lnTo>
                <a:lnTo>
                  <a:pt x="410337" y="1050213"/>
                </a:lnTo>
                <a:lnTo>
                  <a:pt x="410337" y="1301496"/>
                </a:lnTo>
                <a:lnTo>
                  <a:pt x="403352" y="1350276"/>
                </a:lnTo>
                <a:lnTo>
                  <a:pt x="383933" y="1392631"/>
                </a:lnTo>
                <a:lnTo>
                  <a:pt x="354330" y="1426032"/>
                </a:lnTo>
                <a:lnTo>
                  <a:pt x="316788" y="1447939"/>
                </a:lnTo>
                <a:lnTo>
                  <a:pt x="273558" y="1455801"/>
                </a:lnTo>
                <a:lnTo>
                  <a:pt x="230314" y="1447939"/>
                </a:lnTo>
                <a:lnTo>
                  <a:pt x="192773" y="1426032"/>
                </a:lnTo>
                <a:lnTo>
                  <a:pt x="163169" y="1392631"/>
                </a:lnTo>
                <a:lnTo>
                  <a:pt x="143751" y="1350276"/>
                </a:lnTo>
                <a:lnTo>
                  <a:pt x="136779" y="1301496"/>
                </a:lnTo>
                <a:lnTo>
                  <a:pt x="143751" y="1252728"/>
                </a:lnTo>
                <a:lnTo>
                  <a:pt x="163169" y="1210373"/>
                </a:lnTo>
                <a:lnTo>
                  <a:pt x="192773" y="1176972"/>
                </a:lnTo>
                <a:lnTo>
                  <a:pt x="230314" y="1155065"/>
                </a:lnTo>
                <a:lnTo>
                  <a:pt x="273558" y="1147191"/>
                </a:lnTo>
                <a:lnTo>
                  <a:pt x="316788" y="1155065"/>
                </a:lnTo>
                <a:lnTo>
                  <a:pt x="354330" y="1176972"/>
                </a:lnTo>
                <a:lnTo>
                  <a:pt x="383933" y="1210373"/>
                </a:lnTo>
                <a:lnTo>
                  <a:pt x="403352" y="1252728"/>
                </a:lnTo>
                <a:lnTo>
                  <a:pt x="410337" y="1301496"/>
                </a:lnTo>
                <a:lnTo>
                  <a:pt x="410337" y="1050213"/>
                </a:lnTo>
                <a:lnTo>
                  <a:pt x="399262" y="1042898"/>
                </a:lnTo>
                <a:lnTo>
                  <a:pt x="360019" y="1025258"/>
                </a:lnTo>
                <a:lnTo>
                  <a:pt x="317919" y="1014222"/>
                </a:lnTo>
                <a:lnTo>
                  <a:pt x="273558" y="1010412"/>
                </a:lnTo>
                <a:lnTo>
                  <a:pt x="229184" y="1014222"/>
                </a:lnTo>
                <a:lnTo>
                  <a:pt x="187083" y="1025258"/>
                </a:lnTo>
                <a:lnTo>
                  <a:pt x="147840" y="1042898"/>
                </a:lnTo>
                <a:lnTo>
                  <a:pt x="111988" y="1066571"/>
                </a:lnTo>
                <a:lnTo>
                  <a:pt x="80124" y="1095667"/>
                </a:lnTo>
                <a:lnTo>
                  <a:pt x="52781" y="1129588"/>
                </a:lnTo>
                <a:lnTo>
                  <a:pt x="30530" y="1167726"/>
                </a:lnTo>
                <a:lnTo>
                  <a:pt x="13944" y="1209484"/>
                </a:lnTo>
                <a:lnTo>
                  <a:pt x="3568" y="1254277"/>
                </a:lnTo>
                <a:lnTo>
                  <a:pt x="0" y="1301496"/>
                </a:lnTo>
                <a:lnTo>
                  <a:pt x="3568" y="1348727"/>
                </a:lnTo>
                <a:lnTo>
                  <a:pt x="13944" y="1393520"/>
                </a:lnTo>
                <a:lnTo>
                  <a:pt x="30530" y="1435277"/>
                </a:lnTo>
                <a:lnTo>
                  <a:pt x="52781" y="1473415"/>
                </a:lnTo>
                <a:lnTo>
                  <a:pt x="80124" y="1507337"/>
                </a:lnTo>
                <a:lnTo>
                  <a:pt x="111988" y="1536433"/>
                </a:lnTo>
                <a:lnTo>
                  <a:pt x="147840" y="1560106"/>
                </a:lnTo>
                <a:lnTo>
                  <a:pt x="187083" y="1577746"/>
                </a:lnTo>
                <a:lnTo>
                  <a:pt x="229184" y="1588782"/>
                </a:lnTo>
                <a:lnTo>
                  <a:pt x="273558" y="1592580"/>
                </a:lnTo>
                <a:lnTo>
                  <a:pt x="317919" y="1588782"/>
                </a:lnTo>
                <a:lnTo>
                  <a:pt x="360019" y="1577746"/>
                </a:lnTo>
                <a:lnTo>
                  <a:pt x="399262" y="1560106"/>
                </a:lnTo>
                <a:lnTo>
                  <a:pt x="435114" y="1536433"/>
                </a:lnTo>
                <a:lnTo>
                  <a:pt x="466991" y="1507337"/>
                </a:lnTo>
                <a:lnTo>
                  <a:pt x="494322" y="1473415"/>
                </a:lnTo>
                <a:lnTo>
                  <a:pt x="504596" y="1455801"/>
                </a:lnTo>
                <a:lnTo>
                  <a:pt x="516572" y="1435277"/>
                </a:lnTo>
                <a:lnTo>
                  <a:pt x="533158" y="1393520"/>
                </a:lnTo>
                <a:lnTo>
                  <a:pt x="543534" y="1348727"/>
                </a:lnTo>
                <a:lnTo>
                  <a:pt x="547116" y="1301496"/>
                </a:lnTo>
                <a:close/>
              </a:path>
              <a:path w="547369" h="3825240">
                <a:moveTo>
                  <a:pt x="547116" y="291084"/>
                </a:moveTo>
                <a:lnTo>
                  <a:pt x="543534" y="243865"/>
                </a:lnTo>
                <a:lnTo>
                  <a:pt x="533158" y="199072"/>
                </a:lnTo>
                <a:lnTo>
                  <a:pt x="516572" y="157314"/>
                </a:lnTo>
                <a:lnTo>
                  <a:pt x="494322" y="119176"/>
                </a:lnTo>
                <a:lnTo>
                  <a:pt x="466991" y="85255"/>
                </a:lnTo>
                <a:lnTo>
                  <a:pt x="435114" y="56159"/>
                </a:lnTo>
                <a:lnTo>
                  <a:pt x="410337" y="39801"/>
                </a:lnTo>
                <a:lnTo>
                  <a:pt x="410337" y="291084"/>
                </a:lnTo>
                <a:lnTo>
                  <a:pt x="403352" y="339864"/>
                </a:lnTo>
                <a:lnTo>
                  <a:pt x="383933" y="382219"/>
                </a:lnTo>
                <a:lnTo>
                  <a:pt x="354330" y="415620"/>
                </a:lnTo>
                <a:lnTo>
                  <a:pt x="316788" y="437527"/>
                </a:lnTo>
                <a:lnTo>
                  <a:pt x="273558" y="445389"/>
                </a:lnTo>
                <a:lnTo>
                  <a:pt x="230314" y="437527"/>
                </a:lnTo>
                <a:lnTo>
                  <a:pt x="192773" y="415620"/>
                </a:lnTo>
                <a:lnTo>
                  <a:pt x="163169" y="382219"/>
                </a:lnTo>
                <a:lnTo>
                  <a:pt x="143751" y="339864"/>
                </a:lnTo>
                <a:lnTo>
                  <a:pt x="136779" y="291084"/>
                </a:lnTo>
                <a:lnTo>
                  <a:pt x="143751" y="242316"/>
                </a:lnTo>
                <a:lnTo>
                  <a:pt x="163169" y="199961"/>
                </a:lnTo>
                <a:lnTo>
                  <a:pt x="192773" y="166560"/>
                </a:lnTo>
                <a:lnTo>
                  <a:pt x="230314" y="144653"/>
                </a:lnTo>
                <a:lnTo>
                  <a:pt x="273558" y="136779"/>
                </a:lnTo>
                <a:lnTo>
                  <a:pt x="316788" y="144653"/>
                </a:lnTo>
                <a:lnTo>
                  <a:pt x="354330" y="166560"/>
                </a:lnTo>
                <a:lnTo>
                  <a:pt x="383933" y="199961"/>
                </a:lnTo>
                <a:lnTo>
                  <a:pt x="403352" y="242316"/>
                </a:lnTo>
                <a:lnTo>
                  <a:pt x="410337" y="291084"/>
                </a:lnTo>
                <a:lnTo>
                  <a:pt x="410337" y="39801"/>
                </a:lnTo>
                <a:lnTo>
                  <a:pt x="399262" y="32486"/>
                </a:lnTo>
                <a:lnTo>
                  <a:pt x="360019" y="14846"/>
                </a:lnTo>
                <a:lnTo>
                  <a:pt x="317919" y="3810"/>
                </a:lnTo>
                <a:lnTo>
                  <a:pt x="273558" y="0"/>
                </a:lnTo>
                <a:lnTo>
                  <a:pt x="229184" y="3810"/>
                </a:lnTo>
                <a:lnTo>
                  <a:pt x="187083" y="14846"/>
                </a:lnTo>
                <a:lnTo>
                  <a:pt x="147840" y="32486"/>
                </a:lnTo>
                <a:lnTo>
                  <a:pt x="111988" y="56159"/>
                </a:lnTo>
                <a:lnTo>
                  <a:pt x="80124" y="85255"/>
                </a:lnTo>
                <a:lnTo>
                  <a:pt x="52781" y="119176"/>
                </a:lnTo>
                <a:lnTo>
                  <a:pt x="30530" y="157314"/>
                </a:lnTo>
                <a:lnTo>
                  <a:pt x="13944" y="199072"/>
                </a:lnTo>
                <a:lnTo>
                  <a:pt x="3568" y="243865"/>
                </a:lnTo>
                <a:lnTo>
                  <a:pt x="0" y="291084"/>
                </a:lnTo>
                <a:lnTo>
                  <a:pt x="3568" y="338315"/>
                </a:lnTo>
                <a:lnTo>
                  <a:pt x="13944" y="383108"/>
                </a:lnTo>
                <a:lnTo>
                  <a:pt x="30530" y="424865"/>
                </a:lnTo>
                <a:lnTo>
                  <a:pt x="52781" y="463003"/>
                </a:lnTo>
                <a:lnTo>
                  <a:pt x="80124" y="496925"/>
                </a:lnTo>
                <a:lnTo>
                  <a:pt x="111988" y="526021"/>
                </a:lnTo>
                <a:lnTo>
                  <a:pt x="147840" y="549694"/>
                </a:lnTo>
                <a:lnTo>
                  <a:pt x="187083" y="567334"/>
                </a:lnTo>
                <a:lnTo>
                  <a:pt x="229184" y="578370"/>
                </a:lnTo>
                <a:lnTo>
                  <a:pt x="273558" y="582168"/>
                </a:lnTo>
                <a:lnTo>
                  <a:pt x="317919" y="578370"/>
                </a:lnTo>
                <a:lnTo>
                  <a:pt x="360019" y="567334"/>
                </a:lnTo>
                <a:lnTo>
                  <a:pt x="399262" y="549694"/>
                </a:lnTo>
                <a:lnTo>
                  <a:pt x="435114" y="526021"/>
                </a:lnTo>
                <a:lnTo>
                  <a:pt x="466991" y="496925"/>
                </a:lnTo>
                <a:lnTo>
                  <a:pt x="494322" y="463003"/>
                </a:lnTo>
                <a:lnTo>
                  <a:pt x="504596" y="445389"/>
                </a:lnTo>
                <a:lnTo>
                  <a:pt x="516572" y="424865"/>
                </a:lnTo>
                <a:lnTo>
                  <a:pt x="533158" y="383108"/>
                </a:lnTo>
                <a:lnTo>
                  <a:pt x="543534" y="338315"/>
                </a:lnTo>
                <a:lnTo>
                  <a:pt x="547116" y="291084"/>
                </a:lnTo>
                <a:close/>
              </a:path>
            </a:pathLst>
          </a:custGeom>
          <a:solidFill>
            <a:srgbClr val="006EB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7719" y="416763"/>
            <a:ext cx="679195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40" dirty="0" smtClean="0"/>
              <a:t>На 1 января 2022 года</a:t>
            </a:r>
            <a:endParaRPr spc="-155" dirty="0"/>
          </a:p>
        </p:txBody>
      </p:sp>
      <p:sp>
        <p:nvSpPr>
          <p:cNvPr id="11" name="object 11"/>
          <p:cNvSpPr txBox="1"/>
          <p:nvPr/>
        </p:nvSpPr>
        <p:spPr>
          <a:xfrm>
            <a:off x="2416430" y="2752522"/>
            <a:ext cx="8469462" cy="56618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lang="ru-RU" sz="3200" b="1" spc="-200" dirty="0" smtClean="0">
                <a:solidFill>
                  <a:srgbClr val="001F5F"/>
                </a:solidFill>
                <a:latin typeface="Calibri"/>
                <a:cs typeface="Calibri"/>
              </a:rPr>
              <a:t>80 382 члена Профсоюза (общий охват 72,8%) 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7204" y="4026531"/>
            <a:ext cx="1935480" cy="8077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lang="ru-RU" sz="2400" b="1" spc="-490" dirty="0" smtClean="0">
                <a:solidFill>
                  <a:srgbClr val="001F5F"/>
                </a:solidFill>
                <a:latin typeface="Calibri"/>
                <a:cs typeface="Calibri"/>
              </a:rPr>
              <a:t>4       6        6         9           2</a:t>
            </a:r>
            <a:endParaRPr sz="2400" dirty="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400"/>
              </a:spcBef>
            </a:pPr>
            <a:r>
              <a:rPr sz="2000" spc="-30" dirty="0">
                <a:solidFill>
                  <a:srgbClr val="001F5F"/>
                </a:solidFill>
                <a:latin typeface="Calibri"/>
                <a:cs typeface="Calibri"/>
              </a:rPr>
              <a:t>работающих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48200" y="3944603"/>
            <a:ext cx="2484755" cy="8077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75"/>
              </a:spcBef>
            </a:pPr>
            <a:r>
              <a:rPr lang="ru-RU" sz="2400" b="1" spc="-210" dirty="0" smtClean="0">
                <a:solidFill>
                  <a:srgbClr val="001F5F"/>
                </a:solidFill>
                <a:latin typeface="Calibri"/>
                <a:cs typeface="Calibri"/>
              </a:rPr>
              <a:t>26495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000" spc="-125" dirty="0">
                <a:solidFill>
                  <a:srgbClr val="001F5F"/>
                </a:solidFill>
                <a:latin typeface="Calibri"/>
                <a:cs typeface="Calibri"/>
              </a:rPr>
              <a:t>обучающихся</a:t>
            </a:r>
            <a:r>
              <a:rPr sz="20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95" dirty="0">
                <a:solidFill>
                  <a:srgbClr val="001F5F"/>
                </a:solidFill>
                <a:latin typeface="Calibri"/>
                <a:cs typeface="Calibri"/>
              </a:rPr>
              <a:t>(студентов)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58197" y="3934468"/>
            <a:ext cx="2577465" cy="80772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lang="ru-RU" sz="2400" b="1" spc="-260" dirty="0" smtClean="0">
                <a:solidFill>
                  <a:srgbClr val="001F5F"/>
                </a:solidFill>
                <a:latin typeface="Calibri"/>
                <a:cs typeface="Calibri"/>
              </a:rPr>
              <a:t>7195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2000" spc="-140" dirty="0">
                <a:solidFill>
                  <a:srgbClr val="001F5F"/>
                </a:solidFill>
                <a:latin typeface="Calibri"/>
                <a:cs typeface="Calibri"/>
              </a:rPr>
              <a:t>неработающий</a:t>
            </a:r>
            <a:r>
              <a:rPr sz="2000" spc="10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05" dirty="0">
                <a:solidFill>
                  <a:srgbClr val="001F5F"/>
                </a:solidFill>
                <a:latin typeface="Calibri"/>
                <a:cs typeface="Calibri"/>
              </a:rPr>
              <a:t>пенсионер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525000" y="4991884"/>
            <a:ext cx="872561" cy="855149"/>
            <a:chOff x="1224661" y="5789675"/>
            <a:chExt cx="330835" cy="370521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5523" y="5789675"/>
              <a:ext cx="186362" cy="18460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24661" y="5999541"/>
              <a:ext cx="330835" cy="160655"/>
            </a:xfrm>
            <a:custGeom>
              <a:avLst/>
              <a:gdLst/>
              <a:ahLst/>
              <a:cxnLst/>
              <a:rect l="l" t="t" r="r" b="b"/>
              <a:pathLst>
                <a:path w="330834" h="160654">
                  <a:moveTo>
                    <a:pt x="210069" y="0"/>
                  </a:moveTo>
                  <a:lnTo>
                    <a:pt x="193597" y="13068"/>
                  </a:lnTo>
                  <a:lnTo>
                    <a:pt x="181614" y="18845"/>
                  </a:lnTo>
                  <a:lnTo>
                    <a:pt x="172139" y="20973"/>
                  </a:lnTo>
                  <a:lnTo>
                    <a:pt x="158156" y="20977"/>
                  </a:lnTo>
                  <a:lnTo>
                    <a:pt x="148653" y="18877"/>
                  </a:lnTo>
                  <a:lnTo>
                    <a:pt x="136661" y="13177"/>
                  </a:lnTo>
                  <a:lnTo>
                    <a:pt x="120240" y="283"/>
                  </a:lnTo>
                  <a:lnTo>
                    <a:pt x="97751" y="5668"/>
                  </a:lnTo>
                  <a:lnTo>
                    <a:pt x="56208" y="21757"/>
                  </a:lnTo>
                  <a:lnTo>
                    <a:pt x="17956" y="44597"/>
                  </a:lnTo>
                  <a:lnTo>
                    <a:pt x="0" y="80631"/>
                  </a:lnTo>
                  <a:lnTo>
                    <a:pt x="0" y="160631"/>
                  </a:lnTo>
                  <a:lnTo>
                    <a:pt x="10322" y="160631"/>
                  </a:lnTo>
                  <a:lnTo>
                    <a:pt x="10322" y="80631"/>
                  </a:lnTo>
                  <a:lnTo>
                    <a:pt x="11383" y="72637"/>
                  </a:lnTo>
                  <a:lnTo>
                    <a:pt x="42052" y="41125"/>
                  </a:lnTo>
                  <a:lnTo>
                    <a:pt x="80315" y="22495"/>
                  </a:lnTo>
                  <a:lnTo>
                    <a:pt x="117216" y="11513"/>
                  </a:lnTo>
                  <a:lnTo>
                    <a:pt x="131420" y="22097"/>
                  </a:lnTo>
                  <a:lnTo>
                    <a:pt x="144035" y="28174"/>
                  </a:lnTo>
                  <a:lnTo>
                    <a:pt x="155226" y="30943"/>
                  </a:lnTo>
                  <a:lnTo>
                    <a:pt x="165154" y="31599"/>
                  </a:lnTo>
                  <a:lnTo>
                    <a:pt x="175073" y="30933"/>
                  </a:lnTo>
                  <a:lnTo>
                    <a:pt x="186245" y="28124"/>
                  </a:lnTo>
                  <a:lnTo>
                    <a:pt x="198859" y="21957"/>
                  </a:lnTo>
                  <a:lnTo>
                    <a:pt x="213101" y="11217"/>
                  </a:lnTo>
                  <a:lnTo>
                    <a:pt x="229737" y="15595"/>
                  </a:lnTo>
                  <a:lnTo>
                    <a:pt x="269707" y="30271"/>
                  </a:lnTo>
                  <a:lnTo>
                    <a:pt x="305923" y="52657"/>
                  </a:lnTo>
                  <a:lnTo>
                    <a:pt x="319987" y="80631"/>
                  </a:lnTo>
                  <a:lnTo>
                    <a:pt x="319987" y="160631"/>
                  </a:lnTo>
                  <a:lnTo>
                    <a:pt x="330309" y="160631"/>
                  </a:lnTo>
                  <a:lnTo>
                    <a:pt x="330309" y="80631"/>
                  </a:lnTo>
                  <a:lnTo>
                    <a:pt x="328966" y="70291"/>
                  </a:lnTo>
                  <a:lnTo>
                    <a:pt x="294029" y="31902"/>
                  </a:lnTo>
                  <a:lnTo>
                    <a:pt x="253985" y="12354"/>
                  </a:lnTo>
                  <a:lnTo>
                    <a:pt x="219255" y="1965"/>
                  </a:lnTo>
                  <a:lnTo>
                    <a:pt x="21006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681098" y="1307719"/>
            <a:ext cx="8843138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-130" dirty="0" smtClean="0">
                <a:solidFill>
                  <a:srgbClr val="001F5F"/>
                </a:solidFill>
                <a:latin typeface="Calibri"/>
                <a:cs typeface="Calibri"/>
              </a:rPr>
              <a:t>64 территориальные организации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-130" dirty="0" smtClean="0">
                <a:solidFill>
                  <a:srgbClr val="001F5F"/>
                </a:solidFill>
                <a:latin typeface="Calibri"/>
                <a:cs typeface="Calibri"/>
              </a:rPr>
              <a:t>1141 первичная профсоюзная организация 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38" name="object 16"/>
          <p:cNvGrpSpPr/>
          <p:nvPr/>
        </p:nvGrpSpPr>
        <p:grpSpPr>
          <a:xfrm>
            <a:off x="5454296" y="4991884"/>
            <a:ext cx="872561" cy="855149"/>
            <a:chOff x="1224661" y="5789675"/>
            <a:chExt cx="330835" cy="370521"/>
          </a:xfrm>
        </p:grpSpPr>
        <p:pic>
          <p:nvPicPr>
            <p:cNvPr id="39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5523" y="5789675"/>
              <a:ext cx="186362" cy="184601"/>
            </a:xfrm>
            <a:prstGeom prst="rect">
              <a:avLst/>
            </a:prstGeom>
          </p:spPr>
        </p:pic>
        <p:sp>
          <p:nvSpPr>
            <p:cNvPr id="40" name="object 18"/>
            <p:cNvSpPr/>
            <p:nvPr/>
          </p:nvSpPr>
          <p:spPr>
            <a:xfrm>
              <a:off x="1224661" y="5999541"/>
              <a:ext cx="330835" cy="160655"/>
            </a:xfrm>
            <a:custGeom>
              <a:avLst/>
              <a:gdLst/>
              <a:ahLst/>
              <a:cxnLst/>
              <a:rect l="l" t="t" r="r" b="b"/>
              <a:pathLst>
                <a:path w="330834" h="160654">
                  <a:moveTo>
                    <a:pt x="210069" y="0"/>
                  </a:moveTo>
                  <a:lnTo>
                    <a:pt x="193597" y="13068"/>
                  </a:lnTo>
                  <a:lnTo>
                    <a:pt x="181614" y="18845"/>
                  </a:lnTo>
                  <a:lnTo>
                    <a:pt x="172139" y="20973"/>
                  </a:lnTo>
                  <a:lnTo>
                    <a:pt x="158156" y="20977"/>
                  </a:lnTo>
                  <a:lnTo>
                    <a:pt x="148653" y="18877"/>
                  </a:lnTo>
                  <a:lnTo>
                    <a:pt x="136661" y="13177"/>
                  </a:lnTo>
                  <a:lnTo>
                    <a:pt x="120240" y="283"/>
                  </a:lnTo>
                  <a:lnTo>
                    <a:pt x="97751" y="5668"/>
                  </a:lnTo>
                  <a:lnTo>
                    <a:pt x="56208" y="21757"/>
                  </a:lnTo>
                  <a:lnTo>
                    <a:pt x="17956" y="44597"/>
                  </a:lnTo>
                  <a:lnTo>
                    <a:pt x="0" y="80631"/>
                  </a:lnTo>
                  <a:lnTo>
                    <a:pt x="0" y="160631"/>
                  </a:lnTo>
                  <a:lnTo>
                    <a:pt x="10322" y="160631"/>
                  </a:lnTo>
                  <a:lnTo>
                    <a:pt x="10322" y="80631"/>
                  </a:lnTo>
                  <a:lnTo>
                    <a:pt x="11383" y="72637"/>
                  </a:lnTo>
                  <a:lnTo>
                    <a:pt x="42052" y="41125"/>
                  </a:lnTo>
                  <a:lnTo>
                    <a:pt x="80315" y="22495"/>
                  </a:lnTo>
                  <a:lnTo>
                    <a:pt x="117216" y="11513"/>
                  </a:lnTo>
                  <a:lnTo>
                    <a:pt x="131420" y="22097"/>
                  </a:lnTo>
                  <a:lnTo>
                    <a:pt x="144035" y="28174"/>
                  </a:lnTo>
                  <a:lnTo>
                    <a:pt x="155226" y="30943"/>
                  </a:lnTo>
                  <a:lnTo>
                    <a:pt x="165154" y="31599"/>
                  </a:lnTo>
                  <a:lnTo>
                    <a:pt x="175073" y="30933"/>
                  </a:lnTo>
                  <a:lnTo>
                    <a:pt x="186245" y="28124"/>
                  </a:lnTo>
                  <a:lnTo>
                    <a:pt x="198859" y="21957"/>
                  </a:lnTo>
                  <a:lnTo>
                    <a:pt x="213101" y="11217"/>
                  </a:lnTo>
                  <a:lnTo>
                    <a:pt x="229737" y="15595"/>
                  </a:lnTo>
                  <a:lnTo>
                    <a:pt x="269707" y="30271"/>
                  </a:lnTo>
                  <a:lnTo>
                    <a:pt x="305923" y="52657"/>
                  </a:lnTo>
                  <a:lnTo>
                    <a:pt x="319987" y="80631"/>
                  </a:lnTo>
                  <a:lnTo>
                    <a:pt x="319987" y="160631"/>
                  </a:lnTo>
                  <a:lnTo>
                    <a:pt x="330309" y="160631"/>
                  </a:lnTo>
                  <a:lnTo>
                    <a:pt x="330309" y="80631"/>
                  </a:lnTo>
                  <a:lnTo>
                    <a:pt x="328966" y="70291"/>
                  </a:lnTo>
                  <a:lnTo>
                    <a:pt x="294029" y="31902"/>
                  </a:lnTo>
                  <a:lnTo>
                    <a:pt x="253985" y="12354"/>
                  </a:lnTo>
                  <a:lnTo>
                    <a:pt x="219255" y="1965"/>
                  </a:lnTo>
                  <a:lnTo>
                    <a:pt x="21006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16"/>
          <p:cNvGrpSpPr/>
          <p:nvPr/>
        </p:nvGrpSpPr>
        <p:grpSpPr>
          <a:xfrm>
            <a:off x="1887575" y="5144284"/>
            <a:ext cx="872561" cy="855149"/>
            <a:chOff x="1224661" y="5789675"/>
            <a:chExt cx="330835" cy="370521"/>
          </a:xfrm>
        </p:grpSpPr>
        <p:pic>
          <p:nvPicPr>
            <p:cNvPr id="42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5523" y="5789675"/>
              <a:ext cx="186362" cy="184601"/>
            </a:xfrm>
            <a:prstGeom prst="rect">
              <a:avLst/>
            </a:prstGeom>
          </p:spPr>
        </p:pic>
        <p:sp>
          <p:nvSpPr>
            <p:cNvPr id="43" name="object 18"/>
            <p:cNvSpPr/>
            <p:nvPr/>
          </p:nvSpPr>
          <p:spPr>
            <a:xfrm>
              <a:off x="1224661" y="5999541"/>
              <a:ext cx="330835" cy="160655"/>
            </a:xfrm>
            <a:custGeom>
              <a:avLst/>
              <a:gdLst/>
              <a:ahLst/>
              <a:cxnLst/>
              <a:rect l="l" t="t" r="r" b="b"/>
              <a:pathLst>
                <a:path w="330834" h="160654">
                  <a:moveTo>
                    <a:pt x="210069" y="0"/>
                  </a:moveTo>
                  <a:lnTo>
                    <a:pt x="193597" y="13068"/>
                  </a:lnTo>
                  <a:lnTo>
                    <a:pt x="181614" y="18845"/>
                  </a:lnTo>
                  <a:lnTo>
                    <a:pt x="172139" y="20973"/>
                  </a:lnTo>
                  <a:lnTo>
                    <a:pt x="158156" y="20977"/>
                  </a:lnTo>
                  <a:lnTo>
                    <a:pt x="148653" y="18877"/>
                  </a:lnTo>
                  <a:lnTo>
                    <a:pt x="136661" y="13177"/>
                  </a:lnTo>
                  <a:lnTo>
                    <a:pt x="120240" y="283"/>
                  </a:lnTo>
                  <a:lnTo>
                    <a:pt x="97751" y="5668"/>
                  </a:lnTo>
                  <a:lnTo>
                    <a:pt x="56208" y="21757"/>
                  </a:lnTo>
                  <a:lnTo>
                    <a:pt x="17956" y="44597"/>
                  </a:lnTo>
                  <a:lnTo>
                    <a:pt x="0" y="80631"/>
                  </a:lnTo>
                  <a:lnTo>
                    <a:pt x="0" y="160631"/>
                  </a:lnTo>
                  <a:lnTo>
                    <a:pt x="10322" y="160631"/>
                  </a:lnTo>
                  <a:lnTo>
                    <a:pt x="10322" y="80631"/>
                  </a:lnTo>
                  <a:lnTo>
                    <a:pt x="11383" y="72637"/>
                  </a:lnTo>
                  <a:lnTo>
                    <a:pt x="42052" y="41125"/>
                  </a:lnTo>
                  <a:lnTo>
                    <a:pt x="80315" y="22495"/>
                  </a:lnTo>
                  <a:lnTo>
                    <a:pt x="117216" y="11513"/>
                  </a:lnTo>
                  <a:lnTo>
                    <a:pt x="131420" y="22097"/>
                  </a:lnTo>
                  <a:lnTo>
                    <a:pt x="144035" y="28174"/>
                  </a:lnTo>
                  <a:lnTo>
                    <a:pt x="155226" y="30943"/>
                  </a:lnTo>
                  <a:lnTo>
                    <a:pt x="165154" y="31599"/>
                  </a:lnTo>
                  <a:lnTo>
                    <a:pt x="175073" y="30933"/>
                  </a:lnTo>
                  <a:lnTo>
                    <a:pt x="186245" y="28124"/>
                  </a:lnTo>
                  <a:lnTo>
                    <a:pt x="198859" y="21957"/>
                  </a:lnTo>
                  <a:lnTo>
                    <a:pt x="213101" y="11217"/>
                  </a:lnTo>
                  <a:lnTo>
                    <a:pt x="229737" y="15595"/>
                  </a:lnTo>
                  <a:lnTo>
                    <a:pt x="269707" y="30271"/>
                  </a:lnTo>
                  <a:lnTo>
                    <a:pt x="305923" y="52657"/>
                  </a:lnTo>
                  <a:lnTo>
                    <a:pt x="319987" y="80631"/>
                  </a:lnTo>
                  <a:lnTo>
                    <a:pt x="319987" y="160631"/>
                  </a:lnTo>
                  <a:lnTo>
                    <a:pt x="330309" y="160631"/>
                  </a:lnTo>
                  <a:lnTo>
                    <a:pt x="330309" y="80631"/>
                  </a:lnTo>
                  <a:lnTo>
                    <a:pt x="328966" y="70291"/>
                  </a:lnTo>
                  <a:lnTo>
                    <a:pt x="294029" y="31902"/>
                  </a:lnTo>
                  <a:lnTo>
                    <a:pt x="253985" y="12354"/>
                  </a:lnTo>
                  <a:lnTo>
                    <a:pt x="219255" y="1965"/>
                  </a:lnTo>
                  <a:lnTo>
                    <a:pt x="21006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47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20" y="996716"/>
              <a:ext cx="5974080" cy="58612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7920" y="960119"/>
              <a:ext cx="5974080" cy="58978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80547" y="266700"/>
              <a:ext cx="1431036" cy="96012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9460" y="265938"/>
            <a:ext cx="88607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chemeClr val="tx2"/>
                </a:solidFill>
                <a:latin typeface="Arial" panose="020B0604020202020204" pitchFamily="34" charset="0"/>
              </a:rPr>
              <a:t>Этапы цифровизации Профсоюза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Rectangle 5">
            <a:extLst/>
          </p:cNvPr>
          <p:cNvSpPr>
            <a:spLocks noChangeArrowheads="1"/>
          </p:cNvSpPr>
          <p:nvPr/>
        </p:nvSpPr>
        <p:spPr bwMode="gray">
          <a:xfrm>
            <a:off x="304800" y="1676400"/>
            <a:ext cx="1724025" cy="423352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48627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2018-2020</a:t>
            </a:r>
            <a:endParaRPr lang="en-US" altLang="ru-RU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971800" y="1447800"/>
            <a:ext cx="59864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пилотный (стартовый) - 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создание материально-технической базы, единой цифровой платформы Профсоюза, отработка методики, подготовка кадров и актива </a:t>
            </a:r>
            <a:endParaRPr lang="en-US" altLang="ru-RU" sz="1600" dirty="0">
              <a:solidFill>
                <a:srgbClr val="5F5F5F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8">
            <a:extLst/>
          </p:cNvPr>
          <p:cNvSpPr>
            <a:spLocks noChangeArrowheads="1"/>
          </p:cNvSpPr>
          <p:nvPr/>
        </p:nvSpPr>
        <p:spPr bwMode="gray">
          <a:xfrm>
            <a:off x="304799" y="3200400"/>
            <a:ext cx="1724025" cy="423352"/>
          </a:xfrm>
          <a:prstGeom prst="rect">
            <a:avLst/>
          </a:prstGeom>
          <a:gradFill rotWithShape="1">
            <a:gsLst>
              <a:gs pos="0">
                <a:srgbClr val="D8755A">
                  <a:gamma/>
                  <a:tint val="51373"/>
                  <a:invGamma/>
                </a:srgbClr>
              </a:gs>
              <a:gs pos="100000">
                <a:srgbClr val="D8755A"/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2020-2024</a:t>
            </a:r>
            <a:endParaRPr lang="en-US" altLang="ru-RU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743200" y="2981069"/>
            <a:ext cx="58531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основной -</a:t>
            </a:r>
            <a:r>
              <a:rPr lang="ru-RU" altLang="ru-RU" sz="16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перевод  всех региональных (межрегиональных) организаций Профсоюза на цифровые технологии по отработанным методикам </a:t>
            </a:r>
            <a:endParaRPr lang="en-US" altLang="ru-RU" sz="1600" dirty="0">
              <a:solidFill>
                <a:srgbClr val="5F5F5F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11">
            <a:extLst/>
          </p:cNvPr>
          <p:cNvSpPr>
            <a:spLocks noChangeArrowheads="1"/>
          </p:cNvSpPr>
          <p:nvPr/>
        </p:nvSpPr>
        <p:spPr bwMode="gray">
          <a:xfrm>
            <a:off x="304798" y="4733192"/>
            <a:ext cx="1724025" cy="423352"/>
          </a:xfrm>
          <a:prstGeom prst="rect">
            <a:avLst/>
          </a:prstGeom>
          <a:gradFill rotWithShape="1">
            <a:gsLst>
              <a:gs pos="0">
                <a:srgbClr val="0099CC">
                  <a:gamma/>
                  <a:tint val="36471"/>
                  <a:invGamma/>
                </a:srgbClr>
              </a:gs>
              <a:gs pos="100000">
                <a:srgbClr val="0099CC"/>
              </a:gs>
            </a:gsLst>
            <a:lin ang="27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ru-RU" alt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2025-2030</a:t>
            </a:r>
            <a:endParaRPr lang="en-US" altLang="ru-RU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2379343" y="4536501"/>
            <a:ext cx="5791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результативный</a:t>
            </a:r>
            <a:r>
              <a:rPr lang="ru-RU" altLang="ru-RU" sz="18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конвертация инноваций, цифровых технологий в эффективность работы Профсоюза (рост численности и охвата)</a:t>
            </a:r>
            <a:endParaRPr lang="en-US" altLang="ru-RU" sz="1600" dirty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460" y="265938"/>
            <a:ext cx="110705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4" dirty="0"/>
              <a:t>Автоматизированная</a:t>
            </a:r>
            <a:r>
              <a:rPr spc="55" dirty="0"/>
              <a:t> </a:t>
            </a:r>
            <a:r>
              <a:rPr spc="-280" dirty="0"/>
              <a:t>информационная</a:t>
            </a:r>
            <a:r>
              <a:rPr spc="55" dirty="0"/>
              <a:t> </a:t>
            </a:r>
            <a:r>
              <a:rPr spc="-10" dirty="0"/>
              <a:t>система</a:t>
            </a:r>
          </a:p>
          <a:p>
            <a:pPr marL="12700">
              <a:lnSpc>
                <a:spcPct val="100000"/>
              </a:lnSpc>
            </a:pPr>
            <a:r>
              <a:rPr spc="-254" dirty="0"/>
              <a:t>«Единый</a:t>
            </a:r>
            <a:r>
              <a:rPr spc="10" dirty="0"/>
              <a:t> </a:t>
            </a:r>
            <a:r>
              <a:rPr spc="-165" dirty="0"/>
              <a:t>реестр</a:t>
            </a:r>
            <a:r>
              <a:rPr spc="-15" dirty="0"/>
              <a:t> </a:t>
            </a:r>
            <a:r>
              <a:rPr spc="-195" dirty="0"/>
              <a:t>Общероссийского</a:t>
            </a:r>
            <a:r>
              <a:rPr dirty="0"/>
              <a:t> </a:t>
            </a:r>
            <a:r>
              <a:rPr spc="-195" dirty="0"/>
              <a:t>Профсоюза</a:t>
            </a:r>
            <a:r>
              <a:rPr spc="-5" dirty="0"/>
              <a:t> </a:t>
            </a:r>
            <a:r>
              <a:rPr spc="-185" dirty="0"/>
              <a:t>образования»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63167" y="1877567"/>
            <a:ext cx="11229340" cy="4973320"/>
            <a:chOff x="963167" y="1877567"/>
            <a:chExt cx="11229340" cy="4973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5532" y="2497835"/>
              <a:ext cx="4506468" cy="4352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5532" y="2497835"/>
              <a:ext cx="4506468" cy="4352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3167" y="1877567"/>
              <a:ext cx="2977896" cy="3429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2015" y="1877567"/>
              <a:ext cx="2977895" cy="3429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86867" y="5318505"/>
            <a:ext cx="37128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65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18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65" dirty="0">
                <a:solidFill>
                  <a:srgbClr val="001F5F"/>
                </a:solidFill>
                <a:latin typeface="Calibri"/>
                <a:cs typeface="Calibri"/>
              </a:rPr>
              <a:t>Пилотном</a:t>
            </a:r>
            <a:r>
              <a:rPr sz="18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10" dirty="0">
                <a:solidFill>
                  <a:srgbClr val="001F5F"/>
                </a:solidFill>
                <a:latin typeface="Calibri"/>
                <a:cs typeface="Calibri"/>
              </a:rPr>
              <a:t>проекте</a:t>
            </a:r>
            <a:r>
              <a:rPr sz="18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40" dirty="0">
                <a:solidFill>
                  <a:srgbClr val="001F5F"/>
                </a:solidFill>
                <a:latin typeface="Calibri"/>
                <a:cs typeface="Calibri"/>
              </a:rPr>
              <a:t>по</a:t>
            </a:r>
            <a:r>
              <a:rPr sz="18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50" dirty="0">
                <a:solidFill>
                  <a:srgbClr val="001F5F"/>
                </a:solidFill>
                <a:latin typeface="Calibri"/>
                <a:cs typeface="Calibri"/>
              </a:rPr>
              <a:t>введению</a:t>
            </a:r>
            <a:r>
              <a:rPr sz="18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90" dirty="0">
                <a:solidFill>
                  <a:srgbClr val="001F5F"/>
                </a:solidFill>
                <a:latin typeface="Calibri"/>
                <a:cs typeface="Calibri"/>
              </a:rPr>
              <a:t>единого </a:t>
            </a:r>
            <a:r>
              <a:rPr sz="1800" spc="-114" dirty="0">
                <a:solidFill>
                  <a:srgbClr val="001F5F"/>
                </a:solidFill>
                <a:latin typeface="Calibri"/>
                <a:cs typeface="Calibri"/>
              </a:rPr>
              <a:t>электронного</a:t>
            </a:r>
            <a:r>
              <a:rPr sz="1800" spc="1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10" dirty="0">
                <a:solidFill>
                  <a:srgbClr val="001F5F"/>
                </a:solidFill>
                <a:latin typeface="Calibri"/>
                <a:cs typeface="Calibri"/>
              </a:rPr>
              <a:t>профсоюзного</a:t>
            </a:r>
            <a:r>
              <a:rPr sz="1800" spc="114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билета, </a:t>
            </a:r>
            <a:r>
              <a:rPr sz="1800" spc="-125" dirty="0">
                <a:solidFill>
                  <a:srgbClr val="001F5F"/>
                </a:solidFill>
                <a:latin typeface="Calibri"/>
                <a:cs typeface="Calibri"/>
              </a:rPr>
              <a:t>автоматизации</a:t>
            </a:r>
            <a:r>
              <a:rPr sz="18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85" dirty="0">
                <a:solidFill>
                  <a:srgbClr val="001F5F"/>
                </a:solidFill>
                <a:latin typeface="Calibri"/>
                <a:cs typeface="Calibri"/>
              </a:rPr>
              <a:t>учета</a:t>
            </a:r>
            <a:r>
              <a:rPr sz="18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25" dirty="0">
                <a:solidFill>
                  <a:srgbClr val="001F5F"/>
                </a:solidFill>
                <a:latin typeface="Calibri"/>
                <a:cs typeface="Calibri"/>
              </a:rPr>
              <a:t>членов</a:t>
            </a:r>
            <a:r>
              <a:rPr sz="18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18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Calibri"/>
                <a:cs typeface="Calibri"/>
              </a:rPr>
              <a:t>и </a:t>
            </a:r>
            <a:r>
              <a:rPr sz="1800" spc="-35" dirty="0">
                <a:solidFill>
                  <a:srgbClr val="001F5F"/>
                </a:solidFill>
                <a:latin typeface="Calibri"/>
                <a:cs typeface="Calibri"/>
              </a:rPr>
              <a:t>сбора</a:t>
            </a:r>
            <a:r>
              <a:rPr sz="1800" spc="2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80" dirty="0">
                <a:solidFill>
                  <a:srgbClr val="001F5F"/>
                </a:solidFill>
                <a:latin typeface="Calibri"/>
                <a:cs typeface="Calibri"/>
              </a:rPr>
              <a:t>статистических</a:t>
            </a:r>
            <a:r>
              <a:rPr sz="18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Calibri"/>
                <a:cs typeface="Calibri"/>
              </a:rPr>
              <a:t>данных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4356" y="2802635"/>
            <a:ext cx="6757670" cy="1530350"/>
          </a:xfrm>
          <a:custGeom>
            <a:avLst/>
            <a:gdLst/>
            <a:ahLst/>
            <a:cxnLst/>
            <a:rect l="l" t="t" r="r" b="b"/>
            <a:pathLst>
              <a:path w="6757670" h="1530350">
                <a:moveTo>
                  <a:pt x="1828800" y="0"/>
                </a:moveTo>
                <a:lnTo>
                  <a:pt x="1563624" y="0"/>
                </a:lnTo>
                <a:lnTo>
                  <a:pt x="1563624" y="97536"/>
                </a:lnTo>
                <a:lnTo>
                  <a:pt x="0" y="97536"/>
                </a:lnTo>
                <a:lnTo>
                  <a:pt x="0" y="1530096"/>
                </a:lnTo>
                <a:lnTo>
                  <a:pt x="1607820" y="1530096"/>
                </a:lnTo>
                <a:lnTo>
                  <a:pt x="1607820" y="477012"/>
                </a:lnTo>
                <a:lnTo>
                  <a:pt x="1828800" y="477012"/>
                </a:lnTo>
                <a:lnTo>
                  <a:pt x="1828800" y="0"/>
                </a:lnTo>
                <a:close/>
              </a:path>
              <a:path w="6757670" h="1530350">
                <a:moveTo>
                  <a:pt x="6757416" y="97536"/>
                </a:moveTo>
                <a:lnTo>
                  <a:pt x="5282184" y="97536"/>
                </a:lnTo>
                <a:lnTo>
                  <a:pt x="5149596" y="97536"/>
                </a:lnTo>
                <a:lnTo>
                  <a:pt x="5017008" y="97536"/>
                </a:lnTo>
                <a:lnTo>
                  <a:pt x="5017008" y="574548"/>
                </a:lnTo>
                <a:lnTo>
                  <a:pt x="5149596" y="574548"/>
                </a:lnTo>
                <a:lnTo>
                  <a:pt x="5149596" y="1530096"/>
                </a:lnTo>
                <a:lnTo>
                  <a:pt x="6757416" y="1530096"/>
                </a:lnTo>
                <a:lnTo>
                  <a:pt x="6757416" y="975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92645" y="2823717"/>
            <a:ext cx="11957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0" dirty="0">
                <a:solidFill>
                  <a:srgbClr val="001F5F"/>
                </a:solidFill>
                <a:latin typeface="Calibri"/>
                <a:cs typeface="Calibri"/>
              </a:rPr>
              <a:t>Постановление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13397" y="3067557"/>
            <a:ext cx="1353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5" dirty="0">
                <a:solidFill>
                  <a:srgbClr val="001F5F"/>
                </a:solidFill>
                <a:latin typeface="Calibri"/>
                <a:cs typeface="Calibri"/>
              </a:rPr>
              <a:t>Исполнительного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6426" y="3311398"/>
            <a:ext cx="16662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14" dirty="0">
                <a:solidFill>
                  <a:srgbClr val="001F5F"/>
                </a:solidFill>
                <a:latin typeface="Calibri"/>
                <a:cs typeface="Calibri"/>
              </a:rPr>
              <a:t>комитета</a:t>
            </a:r>
            <a:r>
              <a:rPr sz="16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80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90894" y="3555238"/>
            <a:ext cx="17989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0" dirty="0">
                <a:solidFill>
                  <a:srgbClr val="001F5F"/>
                </a:solidFill>
                <a:latin typeface="Calibri"/>
                <a:cs typeface="Calibri"/>
              </a:rPr>
              <a:t>от</a:t>
            </a:r>
            <a:r>
              <a:rPr sz="16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270" dirty="0">
                <a:solidFill>
                  <a:srgbClr val="001F5F"/>
                </a:solidFill>
                <a:latin typeface="Calibri"/>
                <a:cs typeface="Calibri"/>
              </a:rPr>
              <a:t>12</a:t>
            </a:r>
            <a:r>
              <a:rPr sz="16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14" dirty="0">
                <a:solidFill>
                  <a:srgbClr val="001F5F"/>
                </a:solidFill>
                <a:latin typeface="Calibri"/>
                <a:cs typeface="Calibri"/>
              </a:rPr>
              <a:t>октября</a:t>
            </a:r>
            <a:r>
              <a:rPr sz="16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40" dirty="0">
                <a:solidFill>
                  <a:srgbClr val="001F5F"/>
                </a:solidFill>
                <a:latin typeface="Calibri"/>
                <a:cs typeface="Calibri"/>
              </a:rPr>
              <a:t>2020</a:t>
            </a:r>
            <a:r>
              <a:rPr sz="16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70" dirty="0">
                <a:solidFill>
                  <a:srgbClr val="001F5F"/>
                </a:solidFill>
                <a:latin typeface="Calibri"/>
                <a:cs typeface="Calibri"/>
              </a:rPr>
              <a:t>года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62978" y="3801821"/>
            <a:ext cx="4565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60" dirty="0">
                <a:solidFill>
                  <a:srgbClr val="001F5F"/>
                </a:solidFill>
                <a:latin typeface="Times New Roman"/>
                <a:cs typeface="Times New Roman"/>
              </a:rPr>
              <a:t>№</a:t>
            </a:r>
            <a:r>
              <a:rPr sz="1600" spc="-60" dirty="0">
                <a:solidFill>
                  <a:srgbClr val="001F5F"/>
                </a:solidFill>
                <a:latin typeface="Calibri"/>
                <a:cs typeface="Calibri"/>
              </a:rPr>
              <a:t>3-</a:t>
            </a:r>
            <a:r>
              <a:rPr sz="1600" spc="-50" dirty="0">
                <a:solidFill>
                  <a:srgbClr val="001F5F"/>
                </a:solidFill>
                <a:latin typeface="Calibri"/>
                <a:cs typeface="Calibri"/>
              </a:rPr>
              <a:t>6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38477" y="2838068"/>
            <a:ext cx="11957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0" dirty="0">
                <a:solidFill>
                  <a:srgbClr val="001F5F"/>
                </a:solidFill>
                <a:latin typeface="Calibri"/>
                <a:cs typeface="Calibri"/>
              </a:rPr>
              <a:t>Постановление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9230" y="3081908"/>
            <a:ext cx="1353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5" dirty="0">
                <a:solidFill>
                  <a:srgbClr val="001F5F"/>
                </a:solidFill>
                <a:latin typeface="Calibri"/>
                <a:cs typeface="Calibri"/>
              </a:rPr>
              <a:t>Исполнительного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03782" y="3325748"/>
            <a:ext cx="166623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14" dirty="0">
                <a:solidFill>
                  <a:srgbClr val="001F5F"/>
                </a:solidFill>
                <a:latin typeface="Calibri"/>
                <a:cs typeface="Calibri"/>
              </a:rPr>
              <a:t>комитета</a:t>
            </a:r>
            <a:r>
              <a:rPr sz="16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80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0955" y="3569589"/>
            <a:ext cx="189166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5" dirty="0">
                <a:solidFill>
                  <a:srgbClr val="001F5F"/>
                </a:solidFill>
                <a:latin typeface="Calibri"/>
                <a:cs typeface="Calibri"/>
              </a:rPr>
              <a:t>от</a:t>
            </a:r>
            <a:r>
              <a:rPr sz="16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75" dirty="0">
                <a:solidFill>
                  <a:srgbClr val="001F5F"/>
                </a:solidFill>
                <a:latin typeface="Calibri"/>
                <a:cs typeface="Calibri"/>
              </a:rPr>
              <a:t>23</a:t>
            </a:r>
            <a:r>
              <a:rPr sz="16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0" dirty="0">
                <a:solidFill>
                  <a:srgbClr val="001F5F"/>
                </a:solidFill>
                <a:latin typeface="Calibri"/>
                <a:cs typeface="Calibri"/>
              </a:rPr>
              <a:t>сентября</a:t>
            </a:r>
            <a:r>
              <a:rPr sz="16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90" dirty="0">
                <a:solidFill>
                  <a:srgbClr val="001F5F"/>
                </a:solidFill>
                <a:latin typeface="Calibri"/>
                <a:cs typeface="Calibri"/>
              </a:rPr>
              <a:t>2018</a:t>
            </a:r>
            <a:r>
              <a:rPr sz="16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65" dirty="0">
                <a:solidFill>
                  <a:srgbClr val="001F5F"/>
                </a:solidFill>
                <a:latin typeface="Calibri"/>
                <a:cs typeface="Calibri"/>
              </a:rPr>
              <a:t>года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84426" y="3816172"/>
            <a:ext cx="506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40" dirty="0">
                <a:solidFill>
                  <a:srgbClr val="001F5F"/>
                </a:solidFill>
                <a:latin typeface="Times New Roman"/>
                <a:cs typeface="Times New Roman"/>
              </a:rPr>
              <a:t>№</a:t>
            </a:r>
            <a:r>
              <a:rPr sz="1600" spc="-140" dirty="0">
                <a:solidFill>
                  <a:srgbClr val="001F5F"/>
                </a:solidFill>
                <a:latin typeface="Calibri"/>
                <a:cs typeface="Calibri"/>
              </a:rPr>
              <a:t>14-</a:t>
            </a:r>
            <a:r>
              <a:rPr sz="1600" spc="-90" dirty="0">
                <a:solidFill>
                  <a:srgbClr val="001F5F"/>
                </a:solidFill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86425" y="5326760"/>
            <a:ext cx="23317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65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18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14" dirty="0">
                <a:solidFill>
                  <a:srgbClr val="001F5F"/>
                </a:solidFill>
                <a:latin typeface="Calibri"/>
                <a:cs typeface="Calibri"/>
              </a:rPr>
              <a:t>Проекте</a:t>
            </a:r>
            <a:r>
              <a:rPr sz="18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25" dirty="0">
                <a:solidFill>
                  <a:srgbClr val="001F5F"/>
                </a:solidFill>
                <a:latin typeface="Calibri"/>
                <a:cs typeface="Calibri"/>
              </a:rPr>
              <a:t>«Цифровизация </a:t>
            </a:r>
            <a:r>
              <a:rPr sz="1800" spc="-40" dirty="0">
                <a:solidFill>
                  <a:srgbClr val="001F5F"/>
                </a:solidFill>
                <a:latin typeface="Calibri"/>
                <a:cs typeface="Calibri"/>
              </a:rPr>
              <a:t>Общероссийского </a:t>
            </a:r>
            <a:r>
              <a:rPr sz="1800" spc="-10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1800" spc="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95" dirty="0">
                <a:solidFill>
                  <a:srgbClr val="001F5F"/>
                </a:solidFill>
                <a:latin typeface="Calibri"/>
                <a:cs typeface="Calibri"/>
              </a:rPr>
              <a:t>образования»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460" y="265938"/>
            <a:ext cx="110705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254" dirty="0" smtClean="0"/>
              <a:t>Нормативная база Проекта</a:t>
            </a:r>
            <a:endParaRPr spc="-185" dirty="0"/>
          </a:p>
        </p:txBody>
      </p:sp>
      <p:grpSp>
        <p:nvGrpSpPr>
          <p:cNvPr id="3" name="object 3"/>
          <p:cNvGrpSpPr/>
          <p:nvPr/>
        </p:nvGrpSpPr>
        <p:grpSpPr>
          <a:xfrm>
            <a:off x="609600" y="1590631"/>
            <a:ext cx="11537442" cy="5254869"/>
            <a:chOff x="963167" y="1877567"/>
            <a:chExt cx="11228833" cy="497281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5532" y="2497835"/>
              <a:ext cx="4506468" cy="43525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5532" y="2497835"/>
              <a:ext cx="4506468" cy="4352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3167" y="1877567"/>
              <a:ext cx="2977896" cy="3429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886200" y="1371600"/>
            <a:ext cx="6172200" cy="44242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- Федеральный      закон     от    12.01.1996     № 10-ФЗ       «О профессиональных союзах,    их правах     и   гарантиях    деятельности»,    Федеральный    закон     от 27.07.2006      №152-ФЗ      «О персональных данных»,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-  Федеральный     закон    от     06.  04.  2011   N 63-    ФЗ    "Об электронной подписи",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- Устав Профсоюза,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- Приоритетные   направления   деятельности   Профессионального   союза работников   народного   образования   и   науки    Российской    Федерации     на 2020-2025 годы,    а    также    принятые     и    утвержденные    исполнительными выборными    органами    Профсоюза: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макет     электронного     профсоюзного    билета;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политика   Профессионального    союза    работников     народного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образования    и     науки     Российской    Федерации    в    отношении   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обработки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000" spc="-265" dirty="0" smtClean="0">
                <a:solidFill>
                  <a:srgbClr val="001F5F"/>
                </a:solidFill>
                <a:latin typeface="Calibri"/>
                <a:cs typeface="Calibri"/>
              </a:rPr>
              <a:t>персональных данных.</a:t>
            </a:r>
            <a:endParaRPr lang="ru-RU" sz="2000" spc="-265" dirty="0">
              <a:solidFill>
                <a:srgbClr val="001F5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35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85" dirty="0"/>
              <a:t>Эффективность</a:t>
            </a:r>
            <a:r>
              <a:rPr spc="75" dirty="0"/>
              <a:t> </a:t>
            </a:r>
            <a:r>
              <a:rPr spc="-330" dirty="0"/>
              <a:t>АИС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00708" y="4537709"/>
            <a:ext cx="4869815" cy="1072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001F5F"/>
                </a:solidFill>
                <a:latin typeface="Calibri"/>
                <a:cs typeface="Calibri"/>
              </a:rPr>
              <a:t>Информирование,</a:t>
            </a:r>
            <a:r>
              <a:rPr sz="24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45" dirty="0">
                <a:solidFill>
                  <a:srgbClr val="001F5F"/>
                </a:solidFill>
                <a:latin typeface="Calibri"/>
                <a:cs typeface="Calibri"/>
              </a:rPr>
              <a:t>опросы</a:t>
            </a:r>
            <a:r>
              <a:rPr sz="2400" spc="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20" dirty="0">
                <a:solidFill>
                  <a:srgbClr val="001F5F"/>
                </a:solidFill>
                <a:latin typeface="Calibri"/>
                <a:cs typeface="Calibri"/>
              </a:rPr>
              <a:t>(тестирование)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80"/>
              </a:spcBef>
            </a:pP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Нормативно-</a:t>
            </a:r>
            <a:r>
              <a:rPr sz="2400" spc="-135" dirty="0">
                <a:solidFill>
                  <a:srgbClr val="001F5F"/>
                </a:solidFill>
                <a:latin typeface="Calibri"/>
                <a:cs typeface="Calibri"/>
              </a:rPr>
              <a:t>справочная</a:t>
            </a:r>
            <a:r>
              <a:rPr sz="2400" spc="1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75" dirty="0">
                <a:solidFill>
                  <a:srgbClr val="001F5F"/>
                </a:solidFill>
                <a:latin typeface="Calibri"/>
                <a:cs typeface="Calibri"/>
              </a:rPr>
              <a:t>информация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0577" y="1629791"/>
            <a:ext cx="11490960" cy="4787900"/>
            <a:chOff x="410577" y="1629791"/>
            <a:chExt cx="11490960" cy="4787900"/>
          </a:xfrm>
        </p:grpSpPr>
        <p:sp>
          <p:nvSpPr>
            <p:cNvPr id="5" name="object 5"/>
            <p:cNvSpPr/>
            <p:nvPr/>
          </p:nvSpPr>
          <p:spPr>
            <a:xfrm>
              <a:off x="419311" y="163368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35" y="0"/>
                  </a:moveTo>
                  <a:lnTo>
                    <a:pt x="253812" y="0"/>
                  </a:lnTo>
                  <a:lnTo>
                    <a:pt x="208128" y="4105"/>
                  </a:lnTo>
                  <a:lnTo>
                    <a:pt x="165186" y="15906"/>
                  </a:lnTo>
                  <a:lnTo>
                    <a:pt x="125653" y="34686"/>
                  </a:lnTo>
                  <a:lnTo>
                    <a:pt x="90240" y="59728"/>
                  </a:lnTo>
                  <a:lnTo>
                    <a:pt x="59662" y="90316"/>
                  </a:lnTo>
                  <a:lnTo>
                    <a:pt x="34633" y="125733"/>
                  </a:lnTo>
                  <a:lnTo>
                    <a:pt x="15870" y="165263"/>
                  </a:lnTo>
                  <a:lnTo>
                    <a:pt x="4087" y="208188"/>
                  </a:lnTo>
                  <a:lnTo>
                    <a:pt x="0" y="253792"/>
                  </a:lnTo>
                  <a:lnTo>
                    <a:pt x="4089" y="299417"/>
                  </a:lnTo>
                  <a:lnTo>
                    <a:pt x="15879" y="342358"/>
                  </a:lnTo>
                  <a:lnTo>
                    <a:pt x="34652" y="381899"/>
                  </a:lnTo>
                  <a:lnTo>
                    <a:pt x="59692" y="417323"/>
                  </a:lnTo>
                  <a:lnTo>
                    <a:pt x="90283" y="447914"/>
                  </a:lnTo>
                  <a:lnTo>
                    <a:pt x="125706" y="472955"/>
                  </a:lnTo>
                  <a:lnTo>
                    <a:pt x="165246" y="491728"/>
                  </a:lnTo>
                  <a:lnTo>
                    <a:pt x="208185" y="503518"/>
                  </a:lnTo>
                  <a:lnTo>
                    <a:pt x="253806" y="507607"/>
                  </a:lnTo>
                  <a:lnTo>
                    <a:pt x="299429" y="503518"/>
                  </a:lnTo>
                  <a:lnTo>
                    <a:pt x="333217" y="494241"/>
                  </a:lnTo>
                  <a:lnTo>
                    <a:pt x="253812" y="494241"/>
                  </a:lnTo>
                  <a:lnTo>
                    <a:pt x="205354" y="489356"/>
                  </a:lnTo>
                  <a:lnTo>
                    <a:pt x="160220" y="475345"/>
                  </a:lnTo>
                  <a:lnTo>
                    <a:pt x="119377" y="453176"/>
                  </a:lnTo>
                  <a:lnTo>
                    <a:pt x="83791" y="423815"/>
                  </a:lnTo>
                  <a:lnTo>
                    <a:pt x="54430" y="388230"/>
                  </a:lnTo>
                  <a:lnTo>
                    <a:pt x="32261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305" y="205334"/>
                  </a:lnTo>
                  <a:lnTo>
                    <a:pt x="32359" y="160202"/>
                  </a:lnTo>
                  <a:lnTo>
                    <a:pt x="54515" y="119420"/>
                  </a:lnTo>
                  <a:lnTo>
                    <a:pt x="83873" y="83847"/>
                  </a:lnTo>
                  <a:lnTo>
                    <a:pt x="119445" y="54490"/>
                  </a:lnTo>
                  <a:lnTo>
                    <a:pt x="160268" y="32314"/>
                  </a:lnTo>
                  <a:lnTo>
                    <a:pt x="205378" y="18284"/>
                  </a:lnTo>
                  <a:lnTo>
                    <a:pt x="253812" y="13366"/>
                  </a:lnTo>
                  <a:lnTo>
                    <a:pt x="333310" y="13366"/>
                  </a:lnTo>
                  <a:lnTo>
                    <a:pt x="299634" y="4105"/>
                  </a:lnTo>
                  <a:lnTo>
                    <a:pt x="254035" y="0"/>
                  </a:lnTo>
                  <a:close/>
                </a:path>
                <a:path w="508000" h="508000">
                  <a:moveTo>
                    <a:pt x="333310" y="13366"/>
                  </a:moveTo>
                  <a:lnTo>
                    <a:pt x="253812" y="13366"/>
                  </a:lnTo>
                  <a:lnTo>
                    <a:pt x="302267" y="18250"/>
                  </a:lnTo>
                  <a:lnTo>
                    <a:pt x="347399" y="32258"/>
                  </a:lnTo>
                  <a:lnTo>
                    <a:pt x="388241" y="54423"/>
                  </a:lnTo>
                  <a:lnTo>
                    <a:pt x="423825" y="83780"/>
                  </a:lnTo>
                  <a:lnTo>
                    <a:pt x="453184" y="119362"/>
                  </a:lnTo>
                  <a:lnTo>
                    <a:pt x="475366" y="160246"/>
                  </a:lnTo>
                  <a:lnTo>
                    <a:pt x="489365" y="205358"/>
                  </a:lnTo>
                  <a:lnTo>
                    <a:pt x="494247" y="253792"/>
                  </a:lnTo>
                  <a:lnTo>
                    <a:pt x="489362" y="302251"/>
                  </a:lnTo>
                  <a:lnTo>
                    <a:pt x="475352" y="347386"/>
                  </a:lnTo>
                  <a:lnTo>
                    <a:pt x="453184" y="388230"/>
                  </a:lnTo>
                  <a:lnTo>
                    <a:pt x="423825" y="423815"/>
                  </a:lnTo>
                  <a:lnTo>
                    <a:pt x="388241" y="453176"/>
                  </a:lnTo>
                  <a:lnTo>
                    <a:pt x="347399" y="475345"/>
                  </a:lnTo>
                  <a:lnTo>
                    <a:pt x="302267" y="489356"/>
                  </a:lnTo>
                  <a:lnTo>
                    <a:pt x="253812" y="494241"/>
                  </a:lnTo>
                  <a:lnTo>
                    <a:pt x="333217" y="494241"/>
                  </a:lnTo>
                  <a:lnTo>
                    <a:pt x="381909" y="472955"/>
                  </a:lnTo>
                  <a:lnTo>
                    <a:pt x="417332" y="447914"/>
                  </a:lnTo>
                  <a:lnTo>
                    <a:pt x="447922" y="417323"/>
                  </a:lnTo>
                  <a:lnTo>
                    <a:pt x="472962" y="381899"/>
                  </a:lnTo>
                  <a:lnTo>
                    <a:pt x="491734" y="342358"/>
                  </a:lnTo>
                  <a:lnTo>
                    <a:pt x="503524" y="299417"/>
                  </a:lnTo>
                  <a:lnTo>
                    <a:pt x="507613" y="253792"/>
                  </a:lnTo>
                  <a:lnTo>
                    <a:pt x="503539" y="208170"/>
                  </a:lnTo>
                  <a:lnTo>
                    <a:pt x="491763" y="165232"/>
                  </a:lnTo>
                  <a:lnTo>
                    <a:pt x="473003" y="125694"/>
                  </a:lnTo>
                  <a:lnTo>
                    <a:pt x="447974" y="90273"/>
                  </a:lnTo>
                  <a:lnTo>
                    <a:pt x="417395" y="59685"/>
                  </a:lnTo>
                  <a:lnTo>
                    <a:pt x="382061" y="34686"/>
                  </a:lnTo>
                  <a:lnTo>
                    <a:pt x="342548" y="15906"/>
                  </a:lnTo>
                  <a:lnTo>
                    <a:pt x="333310" y="1336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9311" y="1633689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12" y="13366"/>
                  </a:moveTo>
                  <a:lnTo>
                    <a:pt x="302267" y="18250"/>
                  </a:lnTo>
                  <a:lnTo>
                    <a:pt x="347399" y="32258"/>
                  </a:lnTo>
                  <a:lnTo>
                    <a:pt x="388241" y="54423"/>
                  </a:lnTo>
                  <a:lnTo>
                    <a:pt x="423825" y="83780"/>
                  </a:lnTo>
                  <a:lnTo>
                    <a:pt x="453184" y="119362"/>
                  </a:lnTo>
                  <a:lnTo>
                    <a:pt x="475352" y="160202"/>
                  </a:lnTo>
                  <a:lnTo>
                    <a:pt x="489362" y="205334"/>
                  </a:lnTo>
                  <a:lnTo>
                    <a:pt x="494247" y="253792"/>
                  </a:lnTo>
                  <a:lnTo>
                    <a:pt x="489362" y="302251"/>
                  </a:lnTo>
                  <a:lnTo>
                    <a:pt x="475352" y="347386"/>
                  </a:lnTo>
                  <a:lnTo>
                    <a:pt x="453184" y="388230"/>
                  </a:lnTo>
                  <a:lnTo>
                    <a:pt x="423825" y="423815"/>
                  </a:lnTo>
                  <a:lnTo>
                    <a:pt x="388241" y="453176"/>
                  </a:lnTo>
                  <a:lnTo>
                    <a:pt x="347399" y="475345"/>
                  </a:lnTo>
                  <a:lnTo>
                    <a:pt x="302267" y="489356"/>
                  </a:lnTo>
                  <a:lnTo>
                    <a:pt x="253812" y="494241"/>
                  </a:lnTo>
                  <a:lnTo>
                    <a:pt x="205354" y="489356"/>
                  </a:lnTo>
                  <a:lnTo>
                    <a:pt x="160220" y="475345"/>
                  </a:lnTo>
                  <a:lnTo>
                    <a:pt x="119377" y="453176"/>
                  </a:lnTo>
                  <a:lnTo>
                    <a:pt x="83791" y="423815"/>
                  </a:lnTo>
                  <a:lnTo>
                    <a:pt x="54430" y="388230"/>
                  </a:lnTo>
                  <a:lnTo>
                    <a:pt x="32261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297" y="205358"/>
                  </a:lnTo>
                  <a:lnTo>
                    <a:pt x="32335" y="160246"/>
                  </a:lnTo>
                  <a:lnTo>
                    <a:pt x="54515" y="119420"/>
                  </a:lnTo>
                  <a:lnTo>
                    <a:pt x="83873" y="83847"/>
                  </a:lnTo>
                  <a:lnTo>
                    <a:pt x="119445" y="54490"/>
                  </a:lnTo>
                  <a:lnTo>
                    <a:pt x="160268" y="32314"/>
                  </a:lnTo>
                  <a:lnTo>
                    <a:pt x="205378" y="18284"/>
                  </a:lnTo>
                  <a:lnTo>
                    <a:pt x="253812" y="13366"/>
                  </a:lnTo>
                </a:path>
                <a:path w="508000" h="508000">
                  <a:moveTo>
                    <a:pt x="253812" y="0"/>
                  </a:moveTo>
                  <a:lnTo>
                    <a:pt x="208189" y="4088"/>
                  </a:lnTo>
                  <a:lnTo>
                    <a:pt x="165248" y="15876"/>
                  </a:lnTo>
                  <a:lnTo>
                    <a:pt x="125708" y="34647"/>
                  </a:lnTo>
                  <a:lnTo>
                    <a:pt x="90284" y="59685"/>
                  </a:lnTo>
                  <a:lnTo>
                    <a:pt x="59693" y="90273"/>
                  </a:lnTo>
                  <a:lnTo>
                    <a:pt x="34652" y="125694"/>
                  </a:lnTo>
                  <a:lnTo>
                    <a:pt x="15879" y="165232"/>
                  </a:lnTo>
                  <a:lnTo>
                    <a:pt x="4089" y="208170"/>
                  </a:lnTo>
                  <a:lnTo>
                    <a:pt x="0" y="253792"/>
                  </a:lnTo>
                  <a:lnTo>
                    <a:pt x="4089" y="299417"/>
                  </a:lnTo>
                  <a:lnTo>
                    <a:pt x="15879" y="342358"/>
                  </a:lnTo>
                  <a:lnTo>
                    <a:pt x="34652" y="381899"/>
                  </a:lnTo>
                  <a:lnTo>
                    <a:pt x="59692" y="417323"/>
                  </a:lnTo>
                  <a:lnTo>
                    <a:pt x="90283" y="447914"/>
                  </a:lnTo>
                  <a:lnTo>
                    <a:pt x="125706" y="472955"/>
                  </a:lnTo>
                  <a:lnTo>
                    <a:pt x="165246" y="491728"/>
                  </a:lnTo>
                  <a:lnTo>
                    <a:pt x="208185" y="503518"/>
                  </a:lnTo>
                  <a:lnTo>
                    <a:pt x="253806" y="507607"/>
                  </a:lnTo>
                  <a:lnTo>
                    <a:pt x="299429" y="503518"/>
                  </a:lnTo>
                  <a:lnTo>
                    <a:pt x="342369" y="491728"/>
                  </a:lnTo>
                  <a:lnTo>
                    <a:pt x="381909" y="472955"/>
                  </a:lnTo>
                  <a:lnTo>
                    <a:pt x="417332" y="447914"/>
                  </a:lnTo>
                  <a:lnTo>
                    <a:pt x="447922" y="417323"/>
                  </a:lnTo>
                  <a:lnTo>
                    <a:pt x="472962" y="381899"/>
                  </a:lnTo>
                  <a:lnTo>
                    <a:pt x="491734" y="342358"/>
                  </a:lnTo>
                  <a:lnTo>
                    <a:pt x="503524" y="299417"/>
                  </a:lnTo>
                  <a:lnTo>
                    <a:pt x="507613" y="253792"/>
                  </a:lnTo>
                  <a:lnTo>
                    <a:pt x="503544" y="208188"/>
                  </a:lnTo>
                  <a:lnTo>
                    <a:pt x="491778" y="165263"/>
                  </a:lnTo>
                  <a:lnTo>
                    <a:pt x="473031" y="125733"/>
                  </a:lnTo>
                  <a:lnTo>
                    <a:pt x="448018" y="90316"/>
                  </a:lnTo>
                  <a:lnTo>
                    <a:pt x="417456" y="59728"/>
                  </a:lnTo>
                  <a:lnTo>
                    <a:pt x="382061" y="34686"/>
                  </a:lnTo>
                  <a:lnTo>
                    <a:pt x="342548" y="15906"/>
                  </a:lnTo>
                  <a:lnTo>
                    <a:pt x="299634" y="4105"/>
                  </a:lnTo>
                  <a:lnTo>
                    <a:pt x="254035" y="0"/>
                  </a:lnTo>
                  <a:lnTo>
                    <a:pt x="253884" y="0"/>
                  </a:lnTo>
                  <a:close/>
                </a:path>
              </a:pathLst>
            </a:custGeom>
            <a:ln w="779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874" y="1763206"/>
              <a:ext cx="76891" cy="23290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6269" y="234539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46" y="0"/>
                  </a:moveTo>
                  <a:lnTo>
                    <a:pt x="253806" y="0"/>
                  </a:lnTo>
                  <a:lnTo>
                    <a:pt x="208122" y="4105"/>
                  </a:lnTo>
                  <a:lnTo>
                    <a:pt x="165180" y="15906"/>
                  </a:lnTo>
                  <a:lnTo>
                    <a:pt x="125648" y="34687"/>
                  </a:lnTo>
                  <a:lnTo>
                    <a:pt x="90235" y="59730"/>
                  </a:lnTo>
                  <a:lnTo>
                    <a:pt x="59658" y="90318"/>
                  </a:lnTo>
                  <a:lnTo>
                    <a:pt x="34631" y="125736"/>
                  </a:lnTo>
                  <a:lnTo>
                    <a:pt x="15869" y="165265"/>
                  </a:lnTo>
                  <a:lnTo>
                    <a:pt x="4087" y="208189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33212" y="494241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303" y="205334"/>
                  </a:lnTo>
                  <a:lnTo>
                    <a:pt x="32355" y="160202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  <a:lnTo>
                    <a:pt x="333316" y="13366"/>
                  </a:lnTo>
                  <a:lnTo>
                    <a:pt x="299643" y="4105"/>
                  </a:lnTo>
                  <a:lnTo>
                    <a:pt x="254046" y="0"/>
                  </a:lnTo>
                  <a:close/>
                </a:path>
                <a:path w="508000" h="508000">
                  <a:moveTo>
                    <a:pt x="333316" y="13366"/>
                  </a:moveTo>
                  <a:lnTo>
                    <a:pt x="253806" y="13366"/>
                  </a:ln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209" y="119418"/>
                  </a:lnTo>
                  <a:lnTo>
                    <a:pt x="475360" y="160243"/>
                  </a:lnTo>
                  <a:lnTo>
                    <a:pt x="489359" y="205356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333212" y="494241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4" y="208170"/>
                  </a:lnTo>
                  <a:lnTo>
                    <a:pt x="491758" y="165232"/>
                  </a:lnTo>
                  <a:lnTo>
                    <a:pt x="472998" y="125694"/>
                  </a:lnTo>
                  <a:lnTo>
                    <a:pt x="447972" y="90273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333316" y="1336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6269" y="2345397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06" y="13366"/>
                  </a:move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179" y="119362"/>
                  </a:lnTo>
                  <a:lnTo>
                    <a:pt x="475347" y="160202"/>
                  </a:lnTo>
                  <a:lnTo>
                    <a:pt x="489357" y="205334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296" y="205356"/>
                  </a:lnTo>
                  <a:lnTo>
                    <a:pt x="32332" y="160243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</a:path>
                <a:path w="508000" h="508000">
                  <a:moveTo>
                    <a:pt x="253806" y="0"/>
                  </a:moveTo>
                  <a:lnTo>
                    <a:pt x="208183" y="4088"/>
                  </a:lnTo>
                  <a:lnTo>
                    <a:pt x="165243" y="15876"/>
                  </a:lnTo>
                  <a:lnTo>
                    <a:pt x="125704" y="34647"/>
                  </a:lnTo>
                  <a:lnTo>
                    <a:pt x="90280" y="59685"/>
                  </a:lnTo>
                  <a:lnTo>
                    <a:pt x="59691" y="90273"/>
                  </a:lnTo>
                  <a:lnTo>
                    <a:pt x="34651" y="125694"/>
                  </a:lnTo>
                  <a:lnTo>
                    <a:pt x="15878" y="165232"/>
                  </a:lnTo>
                  <a:lnTo>
                    <a:pt x="4089" y="208170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42366" y="491727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9" y="208189"/>
                  </a:lnTo>
                  <a:lnTo>
                    <a:pt x="491774" y="165265"/>
                  </a:lnTo>
                  <a:lnTo>
                    <a:pt x="473028" y="125736"/>
                  </a:lnTo>
                  <a:lnTo>
                    <a:pt x="448018" y="90318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299643" y="4105"/>
                  </a:lnTo>
                  <a:lnTo>
                    <a:pt x="254046" y="0"/>
                  </a:lnTo>
                  <a:lnTo>
                    <a:pt x="253884" y="0"/>
                  </a:lnTo>
                  <a:close/>
                </a:path>
              </a:pathLst>
            </a:custGeom>
            <a:ln w="779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129" y="2476345"/>
              <a:ext cx="136095" cy="23152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19486" y="3057105"/>
              <a:ext cx="509270" cy="508000"/>
            </a:xfrm>
            <a:custGeom>
              <a:avLst/>
              <a:gdLst/>
              <a:ahLst/>
              <a:cxnLst/>
              <a:rect l="l" t="t" r="r" b="b"/>
              <a:pathLst>
                <a:path w="509269" h="508000">
                  <a:moveTo>
                    <a:pt x="254643" y="0"/>
                  </a:moveTo>
                  <a:lnTo>
                    <a:pt x="254403" y="0"/>
                  </a:lnTo>
                  <a:lnTo>
                    <a:pt x="208611" y="4105"/>
                  </a:lnTo>
                  <a:lnTo>
                    <a:pt x="165568" y="15906"/>
                  </a:lnTo>
                  <a:lnTo>
                    <a:pt x="125943" y="34687"/>
                  </a:lnTo>
                  <a:lnTo>
                    <a:pt x="90448" y="59730"/>
                  </a:lnTo>
                  <a:lnTo>
                    <a:pt x="59798" y="90318"/>
                  </a:lnTo>
                  <a:lnTo>
                    <a:pt x="34712" y="125736"/>
                  </a:lnTo>
                  <a:lnTo>
                    <a:pt x="15906" y="165265"/>
                  </a:lnTo>
                  <a:lnTo>
                    <a:pt x="4096" y="208189"/>
                  </a:lnTo>
                  <a:lnTo>
                    <a:pt x="0" y="253792"/>
                  </a:lnTo>
                  <a:lnTo>
                    <a:pt x="4098" y="299415"/>
                  </a:lnTo>
                  <a:lnTo>
                    <a:pt x="15915" y="342356"/>
                  </a:lnTo>
                  <a:lnTo>
                    <a:pt x="34732" y="381896"/>
                  </a:lnTo>
                  <a:lnTo>
                    <a:pt x="59831" y="417321"/>
                  </a:lnTo>
                  <a:lnTo>
                    <a:pt x="90493" y="447912"/>
                  </a:lnTo>
                  <a:lnTo>
                    <a:pt x="125999" y="472953"/>
                  </a:lnTo>
                  <a:lnTo>
                    <a:pt x="165632" y="491727"/>
                  </a:lnTo>
                  <a:lnTo>
                    <a:pt x="208673" y="503518"/>
                  </a:lnTo>
                  <a:lnTo>
                    <a:pt x="254403" y="507607"/>
                  </a:lnTo>
                  <a:lnTo>
                    <a:pt x="300132" y="503518"/>
                  </a:lnTo>
                  <a:lnTo>
                    <a:pt x="333996" y="494241"/>
                  </a:lnTo>
                  <a:lnTo>
                    <a:pt x="254403" y="494241"/>
                  </a:lnTo>
                  <a:lnTo>
                    <a:pt x="205832" y="489356"/>
                  </a:lnTo>
                  <a:lnTo>
                    <a:pt x="160592" y="475345"/>
                  </a:lnTo>
                  <a:lnTo>
                    <a:pt x="119654" y="453176"/>
                  </a:lnTo>
                  <a:lnTo>
                    <a:pt x="83985" y="423815"/>
                  </a:lnTo>
                  <a:lnTo>
                    <a:pt x="54557" y="388230"/>
                  </a:lnTo>
                  <a:lnTo>
                    <a:pt x="32336" y="347386"/>
                  </a:lnTo>
                  <a:lnTo>
                    <a:pt x="18293" y="302251"/>
                  </a:lnTo>
                  <a:lnTo>
                    <a:pt x="13397" y="253792"/>
                  </a:lnTo>
                  <a:lnTo>
                    <a:pt x="18346" y="205334"/>
                  </a:lnTo>
                  <a:lnTo>
                    <a:pt x="32431" y="160202"/>
                  </a:lnTo>
                  <a:lnTo>
                    <a:pt x="54639" y="119418"/>
                  </a:lnTo>
                  <a:lnTo>
                    <a:pt x="84065" y="83845"/>
                  </a:lnTo>
                  <a:lnTo>
                    <a:pt x="119721" y="54488"/>
                  </a:lnTo>
                  <a:lnTo>
                    <a:pt x="160639" y="32313"/>
                  </a:lnTo>
                  <a:lnTo>
                    <a:pt x="205856" y="18284"/>
                  </a:lnTo>
                  <a:lnTo>
                    <a:pt x="254403" y="13366"/>
                  </a:lnTo>
                  <a:lnTo>
                    <a:pt x="334100" y="13366"/>
                  </a:lnTo>
                  <a:lnTo>
                    <a:pt x="300348" y="4105"/>
                  </a:lnTo>
                  <a:lnTo>
                    <a:pt x="254643" y="0"/>
                  </a:lnTo>
                  <a:close/>
                </a:path>
                <a:path w="509269" h="508000">
                  <a:moveTo>
                    <a:pt x="334100" y="13366"/>
                  </a:moveTo>
                  <a:lnTo>
                    <a:pt x="254403" y="13366"/>
                  </a:lnTo>
                  <a:lnTo>
                    <a:pt x="302973" y="18250"/>
                  </a:lnTo>
                  <a:lnTo>
                    <a:pt x="348211" y="32258"/>
                  </a:lnTo>
                  <a:lnTo>
                    <a:pt x="389148" y="54423"/>
                  </a:lnTo>
                  <a:lnTo>
                    <a:pt x="424816" y="83780"/>
                  </a:lnTo>
                  <a:lnTo>
                    <a:pt x="454275" y="119418"/>
                  </a:lnTo>
                  <a:lnTo>
                    <a:pt x="476478" y="160243"/>
                  </a:lnTo>
                  <a:lnTo>
                    <a:pt x="490510" y="205356"/>
                  </a:lnTo>
                  <a:lnTo>
                    <a:pt x="495404" y="253792"/>
                  </a:lnTo>
                  <a:lnTo>
                    <a:pt x="490508" y="302251"/>
                  </a:lnTo>
                  <a:lnTo>
                    <a:pt x="476465" y="347386"/>
                  </a:lnTo>
                  <a:lnTo>
                    <a:pt x="454244" y="388230"/>
                  </a:lnTo>
                  <a:lnTo>
                    <a:pt x="424816" y="423815"/>
                  </a:lnTo>
                  <a:lnTo>
                    <a:pt x="389148" y="453176"/>
                  </a:lnTo>
                  <a:lnTo>
                    <a:pt x="348211" y="475345"/>
                  </a:lnTo>
                  <a:lnTo>
                    <a:pt x="302973" y="489356"/>
                  </a:lnTo>
                  <a:lnTo>
                    <a:pt x="254403" y="494241"/>
                  </a:lnTo>
                  <a:lnTo>
                    <a:pt x="333996" y="494241"/>
                  </a:lnTo>
                  <a:lnTo>
                    <a:pt x="382803" y="472953"/>
                  </a:lnTo>
                  <a:lnTo>
                    <a:pt x="418309" y="447912"/>
                  </a:lnTo>
                  <a:lnTo>
                    <a:pt x="448970" y="417321"/>
                  </a:lnTo>
                  <a:lnTo>
                    <a:pt x="474069" y="381896"/>
                  </a:lnTo>
                  <a:lnTo>
                    <a:pt x="492886" y="342356"/>
                  </a:lnTo>
                  <a:lnTo>
                    <a:pt x="504703" y="299415"/>
                  </a:lnTo>
                  <a:lnTo>
                    <a:pt x="508801" y="253792"/>
                  </a:lnTo>
                  <a:lnTo>
                    <a:pt x="504718" y="208170"/>
                  </a:lnTo>
                  <a:lnTo>
                    <a:pt x="492915" y="165232"/>
                  </a:lnTo>
                  <a:lnTo>
                    <a:pt x="474111" y="125694"/>
                  </a:lnTo>
                  <a:lnTo>
                    <a:pt x="449025" y="90273"/>
                  </a:lnTo>
                  <a:lnTo>
                    <a:pt x="418440" y="59730"/>
                  </a:lnTo>
                  <a:lnTo>
                    <a:pt x="382964" y="34687"/>
                  </a:lnTo>
                  <a:lnTo>
                    <a:pt x="343360" y="15906"/>
                  </a:lnTo>
                  <a:lnTo>
                    <a:pt x="334100" y="1336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9486" y="3057105"/>
              <a:ext cx="509270" cy="508000"/>
            </a:xfrm>
            <a:custGeom>
              <a:avLst/>
              <a:gdLst/>
              <a:ahLst/>
              <a:cxnLst/>
              <a:rect l="l" t="t" r="r" b="b"/>
              <a:pathLst>
                <a:path w="509269" h="508000">
                  <a:moveTo>
                    <a:pt x="254403" y="13366"/>
                  </a:moveTo>
                  <a:lnTo>
                    <a:pt x="302973" y="18250"/>
                  </a:lnTo>
                  <a:lnTo>
                    <a:pt x="348211" y="32258"/>
                  </a:lnTo>
                  <a:lnTo>
                    <a:pt x="389148" y="54423"/>
                  </a:lnTo>
                  <a:lnTo>
                    <a:pt x="424816" y="83780"/>
                  </a:lnTo>
                  <a:lnTo>
                    <a:pt x="454245" y="119362"/>
                  </a:lnTo>
                  <a:lnTo>
                    <a:pt x="476465" y="160202"/>
                  </a:lnTo>
                  <a:lnTo>
                    <a:pt x="490508" y="205334"/>
                  </a:lnTo>
                  <a:lnTo>
                    <a:pt x="495404" y="253792"/>
                  </a:lnTo>
                  <a:lnTo>
                    <a:pt x="490508" y="302251"/>
                  </a:lnTo>
                  <a:lnTo>
                    <a:pt x="476465" y="347386"/>
                  </a:lnTo>
                  <a:lnTo>
                    <a:pt x="454245" y="388230"/>
                  </a:lnTo>
                  <a:lnTo>
                    <a:pt x="424816" y="423815"/>
                  </a:lnTo>
                  <a:lnTo>
                    <a:pt x="389148" y="453176"/>
                  </a:lnTo>
                  <a:lnTo>
                    <a:pt x="348211" y="475345"/>
                  </a:lnTo>
                  <a:lnTo>
                    <a:pt x="302973" y="489356"/>
                  </a:lnTo>
                  <a:lnTo>
                    <a:pt x="254403" y="494241"/>
                  </a:lnTo>
                  <a:lnTo>
                    <a:pt x="205832" y="489356"/>
                  </a:lnTo>
                  <a:lnTo>
                    <a:pt x="160592" y="475345"/>
                  </a:lnTo>
                  <a:lnTo>
                    <a:pt x="119654" y="453176"/>
                  </a:lnTo>
                  <a:lnTo>
                    <a:pt x="83985" y="423815"/>
                  </a:lnTo>
                  <a:lnTo>
                    <a:pt x="54557" y="388230"/>
                  </a:lnTo>
                  <a:lnTo>
                    <a:pt x="32336" y="347386"/>
                  </a:lnTo>
                  <a:lnTo>
                    <a:pt x="18293" y="302251"/>
                  </a:lnTo>
                  <a:lnTo>
                    <a:pt x="13397" y="253792"/>
                  </a:lnTo>
                  <a:lnTo>
                    <a:pt x="18339" y="205356"/>
                  </a:lnTo>
                  <a:lnTo>
                    <a:pt x="32408" y="160243"/>
                  </a:lnTo>
                  <a:lnTo>
                    <a:pt x="54639" y="119418"/>
                  </a:lnTo>
                  <a:lnTo>
                    <a:pt x="84065" y="83845"/>
                  </a:lnTo>
                  <a:lnTo>
                    <a:pt x="119721" y="54488"/>
                  </a:lnTo>
                  <a:lnTo>
                    <a:pt x="160639" y="32313"/>
                  </a:lnTo>
                  <a:lnTo>
                    <a:pt x="205856" y="18284"/>
                  </a:lnTo>
                  <a:lnTo>
                    <a:pt x="254403" y="13366"/>
                  </a:lnTo>
                </a:path>
                <a:path w="509269" h="508000">
                  <a:moveTo>
                    <a:pt x="254403" y="0"/>
                  </a:moveTo>
                  <a:lnTo>
                    <a:pt x="208673" y="4088"/>
                  </a:lnTo>
                  <a:lnTo>
                    <a:pt x="165632" y="15876"/>
                  </a:lnTo>
                  <a:lnTo>
                    <a:pt x="125999" y="34647"/>
                  </a:lnTo>
                  <a:lnTo>
                    <a:pt x="90493" y="59685"/>
                  </a:lnTo>
                  <a:lnTo>
                    <a:pt x="59831" y="90273"/>
                  </a:lnTo>
                  <a:lnTo>
                    <a:pt x="34732" y="125694"/>
                  </a:lnTo>
                  <a:lnTo>
                    <a:pt x="15915" y="165232"/>
                  </a:lnTo>
                  <a:lnTo>
                    <a:pt x="4098" y="208170"/>
                  </a:lnTo>
                  <a:lnTo>
                    <a:pt x="0" y="253792"/>
                  </a:lnTo>
                  <a:lnTo>
                    <a:pt x="4098" y="299415"/>
                  </a:lnTo>
                  <a:lnTo>
                    <a:pt x="15915" y="342356"/>
                  </a:lnTo>
                  <a:lnTo>
                    <a:pt x="34732" y="381896"/>
                  </a:lnTo>
                  <a:lnTo>
                    <a:pt x="59831" y="417321"/>
                  </a:lnTo>
                  <a:lnTo>
                    <a:pt x="90493" y="447912"/>
                  </a:lnTo>
                  <a:lnTo>
                    <a:pt x="125999" y="472953"/>
                  </a:lnTo>
                  <a:lnTo>
                    <a:pt x="165632" y="491727"/>
                  </a:lnTo>
                  <a:lnTo>
                    <a:pt x="208673" y="503518"/>
                  </a:lnTo>
                  <a:lnTo>
                    <a:pt x="254403" y="507607"/>
                  </a:lnTo>
                  <a:lnTo>
                    <a:pt x="300132" y="503518"/>
                  </a:lnTo>
                  <a:lnTo>
                    <a:pt x="343171" y="491727"/>
                  </a:lnTo>
                  <a:lnTo>
                    <a:pt x="382803" y="472953"/>
                  </a:lnTo>
                  <a:lnTo>
                    <a:pt x="418309" y="447912"/>
                  </a:lnTo>
                  <a:lnTo>
                    <a:pt x="448970" y="417321"/>
                  </a:lnTo>
                  <a:lnTo>
                    <a:pt x="474069" y="381896"/>
                  </a:lnTo>
                  <a:lnTo>
                    <a:pt x="492886" y="342356"/>
                  </a:lnTo>
                  <a:lnTo>
                    <a:pt x="504703" y="299415"/>
                  </a:lnTo>
                  <a:lnTo>
                    <a:pt x="508801" y="253792"/>
                  </a:lnTo>
                  <a:lnTo>
                    <a:pt x="504723" y="208189"/>
                  </a:lnTo>
                  <a:lnTo>
                    <a:pt x="492931" y="165265"/>
                  </a:lnTo>
                  <a:lnTo>
                    <a:pt x="474141" y="125736"/>
                  </a:lnTo>
                  <a:lnTo>
                    <a:pt x="449071" y="90318"/>
                  </a:lnTo>
                  <a:lnTo>
                    <a:pt x="418440" y="59730"/>
                  </a:lnTo>
                  <a:lnTo>
                    <a:pt x="382964" y="34687"/>
                  </a:lnTo>
                  <a:lnTo>
                    <a:pt x="343360" y="15906"/>
                  </a:lnTo>
                  <a:lnTo>
                    <a:pt x="300348" y="4105"/>
                  </a:lnTo>
                  <a:lnTo>
                    <a:pt x="254643" y="0"/>
                  </a:lnTo>
                  <a:lnTo>
                    <a:pt x="254481" y="0"/>
                  </a:lnTo>
                  <a:close/>
                </a:path>
              </a:pathLst>
            </a:custGeom>
            <a:ln w="780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074" y="3194690"/>
              <a:ext cx="128981" cy="2354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23889" y="3768813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4046" y="0"/>
                  </a:moveTo>
                  <a:lnTo>
                    <a:pt x="253806" y="0"/>
                  </a:lnTo>
                  <a:lnTo>
                    <a:pt x="208122" y="4105"/>
                  </a:lnTo>
                  <a:lnTo>
                    <a:pt x="165180" y="15906"/>
                  </a:lnTo>
                  <a:lnTo>
                    <a:pt x="125648" y="34687"/>
                  </a:lnTo>
                  <a:lnTo>
                    <a:pt x="90235" y="59730"/>
                  </a:lnTo>
                  <a:lnTo>
                    <a:pt x="59658" y="90318"/>
                  </a:lnTo>
                  <a:lnTo>
                    <a:pt x="34631" y="125736"/>
                  </a:lnTo>
                  <a:lnTo>
                    <a:pt x="15869" y="165265"/>
                  </a:lnTo>
                  <a:lnTo>
                    <a:pt x="4087" y="208189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33212" y="494241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303" y="205334"/>
                  </a:lnTo>
                  <a:lnTo>
                    <a:pt x="32355" y="160202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  <a:lnTo>
                    <a:pt x="333316" y="13366"/>
                  </a:lnTo>
                  <a:lnTo>
                    <a:pt x="299643" y="4105"/>
                  </a:lnTo>
                  <a:lnTo>
                    <a:pt x="254046" y="0"/>
                  </a:lnTo>
                  <a:close/>
                </a:path>
                <a:path w="508000" h="508000">
                  <a:moveTo>
                    <a:pt x="333316" y="13366"/>
                  </a:moveTo>
                  <a:lnTo>
                    <a:pt x="253806" y="13366"/>
                  </a:ln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209" y="119418"/>
                  </a:lnTo>
                  <a:lnTo>
                    <a:pt x="475360" y="160243"/>
                  </a:lnTo>
                  <a:lnTo>
                    <a:pt x="489359" y="205356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333212" y="494241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4" y="208170"/>
                  </a:lnTo>
                  <a:lnTo>
                    <a:pt x="491758" y="165232"/>
                  </a:lnTo>
                  <a:lnTo>
                    <a:pt x="472998" y="125694"/>
                  </a:lnTo>
                  <a:lnTo>
                    <a:pt x="447972" y="90273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333316" y="1336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3889" y="3768813"/>
              <a:ext cx="508000" cy="508000"/>
            </a:xfrm>
            <a:custGeom>
              <a:avLst/>
              <a:gdLst/>
              <a:ahLst/>
              <a:cxnLst/>
              <a:rect l="l" t="t" r="r" b="b"/>
              <a:pathLst>
                <a:path w="508000" h="508000">
                  <a:moveTo>
                    <a:pt x="253806" y="13366"/>
                  </a:moveTo>
                  <a:lnTo>
                    <a:pt x="302262" y="18250"/>
                  </a:lnTo>
                  <a:lnTo>
                    <a:pt x="347394" y="32258"/>
                  </a:lnTo>
                  <a:lnTo>
                    <a:pt x="388235" y="54423"/>
                  </a:lnTo>
                  <a:lnTo>
                    <a:pt x="423819" y="83780"/>
                  </a:lnTo>
                  <a:lnTo>
                    <a:pt x="453179" y="119362"/>
                  </a:lnTo>
                  <a:lnTo>
                    <a:pt x="475347" y="160202"/>
                  </a:lnTo>
                  <a:lnTo>
                    <a:pt x="489357" y="205334"/>
                  </a:lnTo>
                  <a:lnTo>
                    <a:pt x="494242" y="253792"/>
                  </a:lnTo>
                  <a:lnTo>
                    <a:pt x="489357" y="302251"/>
                  </a:lnTo>
                  <a:lnTo>
                    <a:pt x="475347" y="347386"/>
                  </a:lnTo>
                  <a:lnTo>
                    <a:pt x="453179" y="388230"/>
                  </a:lnTo>
                  <a:lnTo>
                    <a:pt x="423819" y="423815"/>
                  </a:lnTo>
                  <a:lnTo>
                    <a:pt x="388235" y="453176"/>
                  </a:lnTo>
                  <a:lnTo>
                    <a:pt x="347394" y="475345"/>
                  </a:lnTo>
                  <a:lnTo>
                    <a:pt x="302262" y="489356"/>
                  </a:lnTo>
                  <a:lnTo>
                    <a:pt x="253806" y="494241"/>
                  </a:lnTo>
                  <a:lnTo>
                    <a:pt x="205349" y="489356"/>
                  </a:lnTo>
                  <a:lnTo>
                    <a:pt x="160215" y="475345"/>
                  </a:lnTo>
                  <a:lnTo>
                    <a:pt x="119373" y="453176"/>
                  </a:lnTo>
                  <a:lnTo>
                    <a:pt x="83788" y="423815"/>
                  </a:lnTo>
                  <a:lnTo>
                    <a:pt x="54428" y="388230"/>
                  </a:lnTo>
                  <a:lnTo>
                    <a:pt x="32260" y="347386"/>
                  </a:lnTo>
                  <a:lnTo>
                    <a:pt x="18250" y="302251"/>
                  </a:lnTo>
                  <a:lnTo>
                    <a:pt x="13365" y="253792"/>
                  </a:lnTo>
                  <a:lnTo>
                    <a:pt x="18296" y="205356"/>
                  </a:lnTo>
                  <a:lnTo>
                    <a:pt x="32332" y="160243"/>
                  </a:lnTo>
                  <a:lnTo>
                    <a:pt x="54511" y="119418"/>
                  </a:lnTo>
                  <a:lnTo>
                    <a:pt x="83868" y="83845"/>
                  </a:lnTo>
                  <a:lnTo>
                    <a:pt x="119440" y="54488"/>
                  </a:lnTo>
                  <a:lnTo>
                    <a:pt x="160262" y="32313"/>
                  </a:lnTo>
                  <a:lnTo>
                    <a:pt x="205372" y="18284"/>
                  </a:lnTo>
                  <a:lnTo>
                    <a:pt x="253806" y="13366"/>
                  </a:lnTo>
                </a:path>
                <a:path w="508000" h="508000">
                  <a:moveTo>
                    <a:pt x="253806" y="0"/>
                  </a:moveTo>
                  <a:lnTo>
                    <a:pt x="208183" y="4088"/>
                  </a:lnTo>
                  <a:lnTo>
                    <a:pt x="165243" y="15876"/>
                  </a:lnTo>
                  <a:lnTo>
                    <a:pt x="125704" y="34647"/>
                  </a:lnTo>
                  <a:lnTo>
                    <a:pt x="90280" y="59685"/>
                  </a:lnTo>
                  <a:lnTo>
                    <a:pt x="59691" y="90273"/>
                  </a:lnTo>
                  <a:lnTo>
                    <a:pt x="34651" y="125694"/>
                  </a:lnTo>
                  <a:lnTo>
                    <a:pt x="15878" y="165232"/>
                  </a:lnTo>
                  <a:lnTo>
                    <a:pt x="4089" y="208170"/>
                  </a:lnTo>
                  <a:lnTo>
                    <a:pt x="0" y="253792"/>
                  </a:lnTo>
                  <a:lnTo>
                    <a:pt x="4089" y="299415"/>
                  </a:lnTo>
                  <a:lnTo>
                    <a:pt x="15878" y="342356"/>
                  </a:lnTo>
                  <a:lnTo>
                    <a:pt x="34651" y="381896"/>
                  </a:lnTo>
                  <a:lnTo>
                    <a:pt x="59691" y="417321"/>
                  </a:lnTo>
                  <a:lnTo>
                    <a:pt x="90280" y="447912"/>
                  </a:lnTo>
                  <a:lnTo>
                    <a:pt x="125704" y="472953"/>
                  </a:lnTo>
                  <a:lnTo>
                    <a:pt x="165243" y="491727"/>
                  </a:lnTo>
                  <a:lnTo>
                    <a:pt x="208183" y="503518"/>
                  </a:lnTo>
                  <a:lnTo>
                    <a:pt x="253806" y="507607"/>
                  </a:lnTo>
                  <a:lnTo>
                    <a:pt x="299428" y="503518"/>
                  </a:lnTo>
                  <a:lnTo>
                    <a:pt x="342366" y="491727"/>
                  </a:lnTo>
                  <a:lnTo>
                    <a:pt x="381905" y="472953"/>
                  </a:lnTo>
                  <a:lnTo>
                    <a:pt x="417327" y="447912"/>
                  </a:lnTo>
                  <a:lnTo>
                    <a:pt x="447917" y="417321"/>
                  </a:lnTo>
                  <a:lnTo>
                    <a:pt x="472956" y="381896"/>
                  </a:lnTo>
                  <a:lnTo>
                    <a:pt x="491729" y="342356"/>
                  </a:lnTo>
                  <a:lnTo>
                    <a:pt x="503518" y="299415"/>
                  </a:lnTo>
                  <a:lnTo>
                    <a:pt x="507607" y="253792"/>
                  </a:lnTo>
                  <a:lnTo>
                    <a:pt x="503539" y="208189"/>
                  </a:lnTo>
                  <a:lnTo>
                    <a:pt x="491774" y="165265"/>
                  </a:lnTo>
                  <a:lnTo>
                    <a:pt x="473028" y="125736"/>
                  </a:lnTo>
                  <a:lnTo>
                    <a:pt x="448018" y="90318"/>
                  </a:lnTo>
                  <a:lnTo>
                    <a:pt x="417458" y="59730"/>
                  </a:lnTo>
                  <a:lnTo>
                    <a:pt x="382065" y="34687"/>
                  </a:lnTo>
                  <a:lnTo>
                    <a:pt x="342555" y="15906"/>
                  </a:lnTo>
                  <a:lnTo>
                    <a:pt x="299643" y="4105"/>
                  </a:lnTo>
                  <a:lnTo>
                    <a:pt x="254046" y="0"/>
                  </a:lnTo>
                  <a:lnTo>
                    <a:pt x="253884" y="0"/>
                  </a:lnTo>
                  <a:close/>
                </a:path>
              </a:pathLst>
            </a:custGeom>
            <a:ln w="779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2717" y="3903498"/>
              <a:ext cx="164446" cy="22773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14914" y="4480687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643" y="0"/>
                  </a:moveTo>
                  <a:lnTo>
                    <a:pt x="254403" y="0"/>
                  </a:lnTo>
                  <a:lnTo>
                    <a:pt x="208611" y="4115"/>
                  </a:lnTo>
                  <a:lnTo>
                    <a:pt x="165568" y="15944"/>
                  </a:lnTo>
                  <a:lnTo>
                    <a:pt x="125943" y="34769"/>
                  </a:lnTo>
                  <a:lnTo>
                    <a:pt x="90448" y="59870"/>
                  </a:lnTo>
                  <a:lnTo>
                    <a:pt x="59798" y="90531"/>
                  </a:lnTo>
                  <a:lnTo>
                    <a:pt x="34712" y="126031"/>
                  </a:lnTo>
                  <a:lnTo>
                    <a:pt x="15906" y="165654"/>
                  </a:lnTo>
                  <a:lnTo>
                    <a:pt x="4096" y="208679"/>
                  </a:lnTo>
                  <a:lnTo>
                    <a:pt x="0" y="254389"/>
                  </a:lnTo>
                  <a:lnTo>
                    <a:pt x="4098" y="300119"/>
                  </a:lnTo>
                  <a:lnTo>
                    <a:pt x="15915" y="343161"/>
                  </a:lnTo>
                  <a:lnTo>
                    <a:pt x="34732" y="382795"/>
                  </a:lnTo>
                  <a:lnTo>
                    <a:pt x="59831" y="418303"/>
                  </a:lnTo>
                  <a:lnTo>
                    <a:pt x="90493" y="448966"/>
                  </a:lnTo>
                  <a:lnTo>
                    <a:pt x="125999" y="474066"/>
                  </a:lnTo>
                  <a:lnTo>
                    <a:pt x="165632" y="492884"/>
                  </a:lnTo>
                  <a:lnTo>
                    <a:pt x="208673" y="504702"/>
                  </a:lnTo>
                  <a:lnTo>
                    <a:pt x="254403" y="508801"/>
                  </a:lnTo>
                  <a:lnTo>
                    <a:pt x="300132" y="504702"/>
                  </a:lnTo>
                  <a:lnTo>
                    <a:pt x="333996" y="495404"/>
                  </a:lnTo>
                  <a:lnTo>
                    <a:pt x="254403" y="495404"/>
                  </a:lnTo>
                  <a:lnTo>
                    <a:pt x="205832" y="490507"/>
                  </a:lnTo>
                  <a:lnTo>
                    <a:pt x="160592" y="476463"/>
                  </a:lnTo>
                  <a:lnTo>
                    <a:pt x="119654" y="454242"/>
                  </a:lnTo>
                  <a:lnTo>
                    <a:pt x="83985" y="424812"/>
                  </a:lnTo>
                  <a:lnTo>
                    <a:pt x="54557" y="389143"/>
                  </a:lnTo>
                  <a:lnTo>
                    <a:pt x="32336" y="348203"/>
                  </a:lnTo>
                  <a:lnTo>
                    <a:pt x="18293" y="302962"/>
                  </a:lnTo>
                  <a:lnTo>
                    <a:pt x="13397" y="254389"/>
                  </a:lnTo>
                  <a:lnTo>
                    <a:pt x="18346" y="205817"/>
                  </a:lnTo>
                  <a:lnTo>
                    <a:pt x="32431" y="160579"/>
                  </a:lnTo>
                  <a:lnTo>
                    <a:pt x="54639" y="119699"/>
                  </a:lnTo>
                  <a:lnTo>
                    <a:pt x="84065" y="84042"/>
                  </a:lnTo>
                  <a:lnTo>
                    <a:pt x="119721" y="54616"/>
                  </a:lnTo>
                  <a:lnTo>
                    <a:pt x="160639" y="32389"/>
                  </a:lnTo>
                  <a:lnTo>
                    <a:pt x="205856" y="18327"/>
                  </a:lnTo>
                  <a:lnTo>
                    <a:pt x="254403" y="13397"/>
                  </a:lnTo>
                  <a:lnTo>
                    <a:pt x="334100" y="13397"/>
                  </a:lnTo>
                  <a:lnTo>
                    <a:pt x="300348" y="4115"/>
                  </a:lnTo>
                  <a:lnTo>
                    <a:pt x="254643" y="0"/>
                  </a:lnTo>
                  <a:close/>
                </a:path>
                <a:path w="509269" h="509270">
                  <a:moveTo>
                    <a:pt x="334100" y="13397"/>
                  </a:moveTo>
                  <a:lnTo>
                    <a:pt x="254403" y="13397"/>
                  </a:lnTo>
                  <a:lnTo>
                    <a:pt x="302973" y="18293"/>
                  </a:lnTo>
                  <a:lnTo>
                    <a:pt x="348211" y="32333"/>
                  </a:lnTo>
                  <a:lnTo>
                    <a:pt x="389148" y="54551"/>
                  </a:lnTo>
                  <a:lnTo>
                    <a:pt x="424816" y="83977"/>
                  </a:lnTo>
                  <a:lnTo>
                    <a:pt x="454275" y="119699"/>
                  </a:lnTo>
                  <a:lnTo>
                    <a:pt x="476478" y="160620"/>
                  </a:lnTo>
                  <a:lnTo>
                    <a:pt x="490510" y="205839"/>
                  </a:lnTo>
                  <a:lnTo>
                    <a:pt x="495404" y="254389"/>
                  </a:lnTo>
                  <a:lnTo>
                    <a:pt x="490508" y="302962"/>
                  </a:lnTo>
                  <a:lnTo>
                    <a:pt x="476465" y="348203"/>
                  </a:lnTo>
                  <a:lnTo>
                    <a:pt x="454244" y="389143"/>
                  </a:lnTo>
                  <a:lnTo>
                    <a:pt x="424816" y="424812"/>
                  </a:lnTo>
                  <a:lnTo>
                    <a:pt x="389148" y="454242"/>
                  </a:lnTo>
                  <a:lnTo>
                    <a:pt x="348211" y="476463"/>
                  </a:lnTo>
                  <a:lnTo>
                    <a:pt x="302973" y="490507"/>
                  </a:lnTo>
                  <a:lnTo>
                    <a:pt x="254403" y="495404"/>
                  </a:lnTo>
                  <a:lnTo>
                    <a:pt x="333996" y="495404"/>
                  </a:lnTo>
                  <a:lnTo>
                    <a:pt x="382803" y="474066"/>
                  </a:lnTo>
                  <a:lnTo>
                    <a:pt x="418309" y="448966"/>
                  </a:lnTo>
                  <a:lnTo>
                    <a:pt x="448970" y="418303"/>
                  </a:lnTo>
                  <a:lnTo>
                    <a:pt x="474069" y="382795"/>
                  </a:lnTo>
                  <a:lnTo>
                    <a:pt x="492886" y="343161"/>
                  </a:lnTo>
                  <a:lnTo>
                    <a:pt x="504703" y="300119"/>
                  </a:lnTo>
                  <a:lnTo>
                    <a:pt x="508801" y="254389"/>
                  </a:lnTo>
                  <a:lnTo>
                    <a:pt x="504718" y="208660"/>
                  </a:lnTo>
                  <a:lnTo>
                    <a:pt x="492915" y="165620"/>
                  </a:lnTo>
                  <a:lnTo>
                    <a:pt x="474111" y="125989"/>
                  </a:lnTo>
                  <a:lnTo>
                    <a:pt x="449025" y="90485"/>
                  </a:lnTo>
                  <a:lnTo>
                    <a:pt x="418440" y="59870"/>
                  </a:lnTo>
                  <a:lnTo>
                    <a:pt x="382964" y="34769"/>
                  </a:lnTo>
                  <a:lnTo>
                    <a:pt x="343360" y="15944"/>
                  </a:lnTo>
                  <a:lnTo>
                    <a:pt x="334100" y="13397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914" y="4480687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403" y="13397"/>
                  </a:moveTo>
                  <a:lnTo>
                    <a:pt x="302973" y="18293"/>
                  </a:lnTo>
                  <a:lnTo>
                    <a:pt x="348211" y="32333"/>
                  </a:lnTo>
                  <a:lnTo>
                    <a:pt x="389148" y="54551"/>
                  </a:lnTo>
                  <a:lnTo>
                    <a:pt x="424816" y="83977"/>
                  </a:lnTo>
                  <a:lnTo>
                    <a:pt x="454245" y="119642"/>
                  </a:lnTo>
                  <a:lnTo>
                    <a:pt x="476465" y="160579"/>
                  </a:lnTo>
                  <a:lnTo>
                    <a:pt x="490508" y="205817"/>
                  </a:lnTo>
                  <a:lnTo>
                    <a:pt x="495404" y="254389"/>
                  </a:lnTo>
                  <a:lnTo>
                    <a:pt x="490508" y="302962"/>
                  </a:lnTo>
                  <a:lnTo>
                    <a:pt x="476465" y="348203"/>
                  </a:lnTo>
                  <a:lnTo>
                    <a:pt x="454245" y="389143"/>
                  </a:lnTo>
                  <a:lnTo>
                    <a:pt x="424816" y="424812"/>
                  </a:lnTo>
                  <a:lnTo>
                    <a:pt x="389148" y="454242"/>
                  </a:lnTo>
                  <a:lnTo>
                    <a:pt x="348211" y="476464"/>
                  </a:lnTo>
                  <a:lnTo>
                    <a:pt x="302973" y="490507"/>
                  </a:lnTo>
                  <a:lnTo>
                    <a:pt x="254403" y="495404"/>
                  </a:lnTo>
                  <a:lnTo>
                    <a:pt x="205832" y="490507"/>
                  </a:lnTo>
                  <a:lnTo>
                    <a:pt x="160592" y="476464"/>
                  </a:lnTo>
                  <a:lnTo>
                    <a:pt x="119654" y="454242"/>
                  </a:lnTo>
                  <a:lnTo>
                    <a:pt x="83985" y="424812"/>
                  </a:lnTo>
                  <a:lnTo>
                    <a:pt x="54557" y="389143"/>
                  </a:lnTo>
                  <a:lnTo>
                    <a:pt x="32336" y="348203"/>
                  </a:lnTo>
                  <a:lnTo>
                    <a:pt x="18293" y="302962"/>
                  </a:lnTo>
                  <a:lnTo>
                    <a:pt x="13397" y="254389"/>
                  </a:lnTo>
                  <a:lnTo>
                    <a:pt x="18339" y="205839"/>
                  </a:lnTo>
                  <a:lnTo>
                    <a:pt x="32408" y="160620"/>
                  </a:lnTo>
                  <a:lnTo>
                    <a:pt x="54639" y="119699"/>
                  </a:lnTo>
                  <a:lnTo>
                    <a:pt x="84065" y="84042"/>
                  </a:lnTo>
                  <a:lnTo>
                    <a:pt x="119721" y="54616"/>
                  </a:lnTo>
                  <a:lnTo>
                    <a:pt x="160639" y="32389"/>
                  </a:lnTo>
                  <a:lnTo>
                    <a:pt x="205856" y="18327"/>
                  </a:lnTo>
                  <a:lnTo>
                    <a:pt x="254403" y="13397"/>
                  </a:lnTo>
                </a:path>
                <a:path w="509269" h="509270">
                  <a:moveTo>
                    <a:pt x="254403" y="0"/>
                  </a:moveTo>
                  <a:lnTo>
                    <a:pt x="208673" y="4098"/>
                  </a:lnTo>
                  <a:lnTo>
                    <a:pt x="165632" y="15914"/>
                  </a:lnTo>
                  <a:lnTo>
                    <a:pt x="125999" y="34729"/>
                  </a:lnTo>
                  <a:lnTo>
                    <a:pt x="90493" y="59825"/>
                  </a:lnTo>
                  <a:lnTo>
                    <a:pt x="59831" y="90485"/>
                  </a:lnTo>
                  <a:lnTo>
                    <a:pt x="34732" y="125989"/>
                  </a:lnTo>
                  <a:lnTo>
                    <a:pt x="15915" y="165620"/>
                  </a:lnTo>
                  <a:lnTo>
                    <a:pt x="4098" y="208660"/>
                  </a:lnTo>
                  <a:lnTo>
                    <a:pt x="0" y="254389"/>
                  </a:lnTo>
                  <a:lnTo>
                    <a:pt x="4098" y="300119"/>
                  </a:lnTo>
                  <a:lnTo>
                    <a:pt x="15915" y="343161"/>
                  </a:lnTo>
                  <a:lnTo>
                    <a:pt x="34732" y="382795"/>
                  </a:lnTo>
                  <a:lnTo>
                    <a:pt x="59831" y="418303"/>
                  </a:lnTo>
                  <a:lnTo>
                    <a:pt x="90493" y="448966"/>
                  </a:lnTo>
                  <a:lnTo>
                    <a:pt x="125999" y="474066"/>
                  </a:lnTo>
                  <a:lnTo>
                    <a:pt x="165632" y="492884"/>
                  </a:lnTo>
                  <a:lnTo>
                    <a:pt x="208673" y="504702"/>
                  </a:lnTo>
                  <a:lnTo>
                    <a:pt x="254403" y="508801"/>
                  </a:lnTo>
                  <a:lnTo>
                    <a:pt x="300132" y="504702"/>
                  </a:lnTo>
                  <a:lnTo>
                    <a:pt x="343171" y="492884"/>
                  </a:lnTo>
                  <a:lnTo>
                    <a:pt x="382803" y="474066"/>
                  </a:lnTo>
                  <a:lnTo>
                    <a:pt x="418309" y="448966"/>
                  </a:lnTo>
                  <a:lnTo>
                    <a:pt x="448970" y="418303"/>
                  </a:lnTo>
                  <a:lnTo>
                    <a:pt x="474069" y="382795"/>
                  </a:lnTo>
                  <a:lnTo>
                    <a:pt x="492886" y="343161"/>
                  </a:lnTo>
                  <a:lnTo>
                    <a:pt x="504703" y="300119"/>
                  </a:lnTo>
                  <a:lnTo>
                    <a:pt x="508801" y="254389"/>
                  </a:lnTo>
                  <a:lnTo>
                    <a:pt x="504723" y="208679"/>
                  </a:lnTo>
                  <a:lnTo>
                    <a:pt x="492931" y="165654"/>
                  </a:lnTo>
                  <a:lnTo>
                    <a:pt x="474141" y="126031"/>
                  </a:lnTo>
                  <a:lnTo>
                    <a:pt x="449071" y="90531"/>
                  </a:lnTo>
                  <a:lnTo>
                    <a:pt x="418440" y="59870"/>
                  </a:lnTo>
                  <a:lnTo>
                    <a:pt x="382964" y="34769"/>
                  </a:lnTo>
                  <a:lnTo>
                    <a:pt x="343360" y="15944"/>
                  </a:lnTo>
                  <a:lnTo>
                    <a:pt x="300348" y="4115"/>
                  </a:lnTo>
                  <a:lnTo>
                    <a:pt x="254643" y="0"/>
                  </a:lnTo>
                  <a:lnTo>
                    <a:pt x="254481" y="0"/>
                  </a:lnTo>
                  <a:close/>
                </a:path>
              </a:pathLst>
            </a:custGeom>
            <a:ln w="781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328" y="4615677"/>
              <a:ext cx="124603" cy="23205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5840" y="5192395"/>
              <a:ext cx="508634" cy="509270"/>
            </a:xfrm>
            <a:custGeom>
              <a:avLst/>
              <a:gdLst/>
              <a:ahLst/>
              <a:cxnLst/>
              <a:rect l="l" t="t" r="r" b="b"/>
              <a:pathLst>
                <a:path w="508634" h="509270">
                  <a:moveTo>
                    <a:pt x="254291" y="0"/>
                  </a:moveTo>
                  <a:lnTo>
                    <a:pt x="254090" y="0"/>
                  </a:lnTo>
                  <a:lnTo>
                    <a:pt x="208429" y="4084"/>
                  </a:lnTo>
                  <a:lnTo>
                    <a:pt x="165451" y="15895"/>
                  </a:lnTo>
                  <a:lnTo>
                    <a:pt x="125873" y="34714"/>
                  </a:lnTo>
                  <a:lnTo>
                    <a:pt x="90413" y="59822"/>
                  </a:lnTo>
                  <a:lnTo>
                    <a:pt x="59788" y="90500"/>
                  </a:lnTo>
                  <a:lnTo>
                    <a:pt x="34717" y="126028"/>
                  </a:lnTo>
                  <a:lnTo>
                    <a:pt x="15917" y="165688"/>
                  </a:lnTo>
                  <a:lnTo>
                    <a:pt x="4105" y="208762"/>
                  </a:lnTo>
                  <a:lnTo>
                    <a:pt x="0" y="254529"/>
                  </a:lnTo>
                  <a:lnTo>
                    <a:pt x="4079" y="300300"/>
                  </a:lnTo>
                  <a:lnTo>
                    <a:pt x="15867" y="343381"/>
                  </a:lnTo>
                  <a:lnTo>
                    <a:pt x="34645" y="383054"/>
                  </a:lnTo>
                  <a:lnTo>
                    <a:pt x="59696" y="418599"/>
                  </a:lnTo>
                  <a:lnTo>
                    <a:pt x="90303" y="449297"/>
                  </a:lnTo>
                  <a:lnTo>
                    <a:pt x="125749" y="474428"/>
                  </a:lnTo>
                  <a:lnTo>
                    <a:pt x="165316" y="493273"/>
                  </a:lnTo>
                  <a:lnTo>
                    <a:pt x="208287" y="505114"/>
                  </a:lnTo>
                  <a:lnTo>
                    <a:pt x="253945" y="509231"/>
                  </a:lnTo>
                  <a:lnTo>
                    <a:pt x="299607" y="505141"/>
                  </a:lnTo>
                  <a:lnTo>
                    <a:pt x="333463" y="495833"/>
                  </a:lnTo>
                  <a:lnTo>
                    <a:pt x="254241" y="495833"/>
                  </a:lnTo>
                  <a:lnTo>
                    <a:pt x="205739" y="490947"/>
                  </a:lnTo>
                  <a:lnTo>
                    <a:pt x="160561" y="476904"/>
                  </a:lnTo>
                  <a:lnTo>
                    <a:pt x="119676" y="454676"/>
                  </a:lnTo>
                  <a:lnTo>
                    <a:pt x="84051" y="425231"/>
                  </a:lnTo>
                  <a:lnTo>
                    <a:pt x="54654" y="389539"/>
                  </a:lnTo>
                  <a:lnTo>
                    <a:pt x="32452" y="348570"/>
                  </a:lnTo>
                  <a:lnTo>
                    <a:pt x="18415" y="303294"/>
                  </a:lnTo>
                  <a:lnTo>
                    <a:pt x="13510" y="254679"/>
                  </a:lnTo>
                  <a:lnTo>
                    <a:pt x="18438" y="206012"/>
                  </a:lnTo>
                  <a:lnTo>
                    <a:pt x="32479" y="160762"/>
                  </a:lnTo>
                  <a:lnTo>
                    <a:pt x="54669" y="119813"/>
                  </a:lnTo>
                  <a:lnTo>
                    <a:pt x="84043" y="84131"/>
                  </a:lnTo>
                  <a:lnTo>
                    <a:pt x="119636" y="54681"/>
                  </a:lnTo>
                  <a:lnTo>
                    <a:pt x="160485" y="32432"/>
                  </a:lnTo>
                  <a:lnTo>
                    <a:pt x="205624" y="18348"/>
                  </a:lnTo>
                  <a:lnTo>
                    <a:pt x="254090" y="13397"/>
                  </a:lnTo>
                  <a:lnTo>
                    <a:pt x="333580" y="13397"/>
                  </a:lnTo>
                  <a:lnTo>
                    <a:pt x="299924" y="4118"/>
                  </a:lnTo>
                  <a:lnTo>
                    <a:pt x="254291" y="0"/>
                  </a:lnTo>
                  <a:close/>
                </a:path>
                <a:path w="508634" h="509270">
                  <a:moveTo>
                    <a:pt x="333580" y="13397"/>
                  </a:moveTo>
                  <a:lnTo>
                    <a:pt x="254090" y="13397"/>
                  </a:lnTo>
                  <a:lnTo>
                    <a:pt x="302592" y="18278"/>
                  </a:lnTo>
                  <a:lnTo>
                    <a:pt x="347770" y="32315"/>
                  </a:lnTo>
                  <a:lnTo>
                    <a:pt x="388657" y="54540"/>
                  </a:lnTo>
                  <a:lnTo>
                    <a:pt x="424284" y="83982"/>
                  </a:lnTo>
                  <a:lnTo>
                    <a:pt x="453684" y="119672"/>
                  </a:lnTo>
                  <a:lnTo>
                    <a:pt x="475888" y="160639"/>
                  </a:lnTo>
                  <a:lnTo>
                    <a:pt x="489928" y="205915"/>
                  </a:lnTo>
                  <a:lnTo>
                    <a:pt x="494838" y="254529"/>
                  </a:lnTo>
                  <a:lnTo>
                    <a:pt x="489951" y="303146"/>
                  </a:lnTo>
                  <a:lnTo>
                    <a:pt x="475935" y="348431"/>
                  </a:lnTo>
                  <a:lnTo>
                    <a:pt x="453756" y="389414"/>
                  </a:lnTo>
                  <a:lnTo>
                    <a:pt x="424380" y="425124"/>
                  </a:lnTo>
                  <a:lnTo>
                    <a:pt x="388774" y="454591"/>
                  </a:lnTo>
                  <a:lnTo>
                    <a:pt x="347905" y="476846"/>
                  </a:lnTo>
                  <a:lnTo>
                    <a:pt x="302738" y="490916"/>
                  </a:lnTo>
                  <a:lnTo>
                    <a:pt x="254241" y="495833"/>
                  </a:lnTo>
                  <a:lnTo>
                    <a:pt x="333463" y="495833"/>
                  </a:lnTo>
                  <a:lnTo>
                    <a:pt x="382161" y="474503"/>
                  </a:lnTo>
                  <a:lnTo>
                    <a:pt x="417619" y="449392"/>
                  </a:lnTo>
                  <a:lnTo>
                    <a:pt x="448242" y="418712"/>
                  </a:lnTo>
                  <a:lnTo>
                    <a:pt x="473312" y="383182"/>
                  </a:lnTo>
                  <a:lnTo>
                    <a:pt x="492113" y="343520"/>
                  </a:lnTo>
                  <a:lnTo>
                    <a:pt x="503926" y="300447"/>
                  </a:lnTo>
                  <a:lnTo>
                    <a:pt x="508036" y="254679"/>
                  </a:lnTo>
                  <a:lnTo>
                    <a:pt x="503965" y="208851"/>
                  </a:lnTo>
                  <a:lnTo>
                    <a:pt x="492192" y="165791"/>
                  </a:lnTo>
                  <a:lnTo>
                    <a:pt x="473434" y="126137"/>
                  </a:lnTo>
                  <a:lnTo>
                    <a:pt x="448406" y="90608"/>
                  </a:lnTo>
                  <a:lnTo>
                    <a:pt x="417825" y="59922"/>
                  </a:lnTo>
                  <a:lnTo>
                    <a:pt x="382407" y="34799"/>
                  </a:lnTo>
                  <a:lnTo>
                    <a:pt x="342868" y="15958"/>
                  </a:lnTo>
                  <a:lnTo>
                    <a:pt x="333580" y="13397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5840" y="5192395"/>
              <a:ext cx="508634" cy="509270"/>
            </a:xfrm>
            <a:custGeom>
              <a:avLst/>
              <a:gdLst/>
              <a:ahLst/>
              <a:cxnLst/>
              <a:rect l="l" t="t" r="r" b="b"/>
              <a:pathLst>
                <a:path w="508634" h="509270">
                  <a:moveTo>
                    <a:pt x="254090" y="13397"/>
                  </a:moveTo>
                  <a:lnTo>
                    <a:pt x="302592" y="18278"/>
                  </a:lnTo>
                  <a:lnTo>
                    <a:pt x="347770" y="32315"/>
                  </a:lnTo>
                  <a:lnTo>
                    <a:pt x="388657" y="54540"/>
                  </a:lnTo>
                  <a:lnTo>
                    <a:pt x="424284" y="83982"/>
                  </a:lnTo>
                  <a:lnTo>
                    <a:pt x="453684" y="119672"/>
                  </a:lnTo>
                  <a:lnTo>
                    <a:pt x="475888" y="160639"/>
                  </a:lnTo>
                  <a:lnTo>
                    <a:pt x="489928" y="205915"/>
                  </a:lnTo>
                  <a:lnTo>
                    <a:pt x="494838" y="254529"/>
                  </a:lnTo>
                  <a:lnTo>
                    <a:pt x="489951" y="303146"/>
                  </a:lnTo>
                  <a:lnTo>
                    <a:pt x="475935" y="348431"/>
                  </a:lnTo>
                  <a:lnTo>
                    <a:pt x="453756" y="389414"/>
                  </a:lnTo>
                  <a:lnTo>
                    <a:pt x="424380" y="425124"/>
                  </a:lnTo>
                  <a:lnTo>
                    <a:pt x="388774" y="454591"/>
                  </a:lnTo>
                  <a:lnTo>
                    <a:pt x="347905" y="476846"/>
                  </a:lnTo>
                  <a:lnTo>
                    <a:pt x="302738" y="490916"/>
                  </a:lnTo>
                  <a:lnTo>
                    <a:pt x="254241" y="495833"/>
                  </a:lnTo>
                  <a:lnTo>
                    <a:pt x="205739" y="490947"/>
                  </a:lnTo>
                  <a:lnTo>
                    <a:pt x="160561" y="476905"/>
                  </a:lnTo>
                  <a:lnTo>
                    <a:pt x="119676" y="454676"/>
                  </a:lnTo>
                  <a:lnTo>
                    <a:pt x="84051" y="425231"/>
                  </a:lnTo>
                  <a:lnTo>
                    <a:pt x="54654" y="389539"/>
                  </a:lnTo>
                  <a:lnTo>
                    <a:pt x="32452" y="348570"/>
                  </a:lnTo>
                  <a:lnTo>
                    <a:pt x="18415" y="303294"/>
                  </a:lnTo>
                  <a:lnTo>
                    <a:pt x="13510" y="254679"/>
                  </a:lnTo>
                  <a:lnTo>
                    <a:pt x="18438" y="206012"/>
                  </a:lnTo>
                  <a:lnTo>
                    <a:pt x="32479" y="160762"/>
                  </a:lnTo>
                  <a:lnTo>
                    <a:pt x="54669" y="119813"/>
                  </a:lnTo>
                  <a:lnTo>
                    <a:pt x="84043" y="84131"/>
                  </a:lnTo>
                  <a:lnTo>
                    <a:pt x="119636" y="54681"/>
                  </a:lnTo>
                  <a:lnTo>
                    <a:pt x="160485" y="32432"/>
                  </a:lnTo>
                  <a:lnTo>
                    <a:pt x="205624" y="18348"/>
                  </a:lnTo>
                  <a:lnTo>
                    <a:pt x="254090" y="13397"/>
                  </a:lnTo>
                </a:path>
                <a:path w="508634" h="509270">
                  <a:moveTo>
                    <a:pt x="254090" y="0"/>
                  </a:moveTo>
                  <a:lnTo>
                    <a:pt x="208429" y="4084"/>
                  </a:lnTo>
                  <a:lnTo>
                    <a:pt x="165451" y="15895"/>
                  </a:lnTo>
                  <a:lnTo>
                    <a:pt x="125873" y="34714"/>
                  </a:lnTo>
                  <a:lnTo>
                    <a:pt x="90413" y="59822"/>
                  </a:lnTo>
                  <a:lnTo>
                    <a:pt x="59788" y="90500"/>
                  </a:lnTo>
                  <a:lnTo>
                    <a:pt x="34717" y="126028"/>
                  </a:lnTo>
                  <a:lnTo>
                    <a:pt x="15917" y="165688"/>
                  </a:lnTo>
                  <a:lnTo>
                    <a:pt x="4105" y="208762"/>
                  </a:lnTo>
                  <a:lnTo>
                    <a:pt x="0" y="254529"/>
                  </a:lnTo>
                  <a:lnTo>
                    <a:pt x="4079" y="300300"/>
                  </a:lnTo>
                  <a:lnTo>
                    <a:pt x="15867" y="343381"/>
                  </a:lnTo>
                  <a:lnTo>
                    <a:pt x="34645" y="383054"/>
                  </a:lnTo>
                  <a:lnTo>
                    <a:pt x="59696" y="418599"/>
                  </a:lnTo>
                  <a:lnTo>
                    <a:pt x="90303" y="449297"/>
                  </a:lnTo>
                  <a:lnTo>
                    <a:pt x="125749" y="474428"/>
                  </a:lnTo>
                  <a:lnTo>
                    <a:pt x="165316" y="493273"/>
                  </a:lnTo>
                  <a:lnTo>
                    <a:pt x="208287" y="505114"/>
                  </a:lnTo>
                  <a:lnTo>
                    <a:pt x="253945" y="509231"/>
                  </a:lnTo>
                  <a:lnTo>
                    <a:pt x="299607" y="505141"/>
                  </a:lnTo>
                  <a:lnTo>
                    <a:pt x="342585" y="493326"/>
                  </a:lnTo>
                  <a:lnTo>
                    <a:pt x="382161" y="474503"/>
                  </a:lnTo>
                  <a:lnTo>
                    <a:pt x="417619" y="449392"/>
                  </a:lnTo>
                  <a:lnTo>
                    <a:pt x="448242" y="418712"/>
                  </a:lnTo>
                  <a:lnTo>
                    <a:pt x="473312" y="383182"/>
                  </a:lnTo>
                  <a:lnTo>
                    <a:pt x="492113" y="343520"/>
                  </a:lnTo>
                  <a:lnTo>
                    <a:pt x="503926" y="300447"/>
                  </a:lnTo>
                  <a:lnTo>
                    <a:pt x="508036" y="254679"/>
                  </a:lnTo>
                  <a:lnTo>
                    <a:pt x="503965" y="208851"/>
                  </a:lnTo>
                  <a:lnTo>
                    <a:pt x="492192" y="165791"/>
                  </a:lnTo>
                  <a:lnTo>
                    <a:pt x="473434" y="126137"/>
                  </a:lnTo>
                  <a:lnTo>
                    <a:pt x="448406" y="90608"/>
                  </a:lnTo>
                  <a:lnTo>
                    <a:pt x="417825" y="59922"/>
                  </a:lnTo>
                  <a:lnTo>
                    <a:pt x="382407" y="34799"/>
                  </a:lnTo>
                  <a:lnTo>
                    <a:pt x="342868" y="15958"/>
                  </a:lnTo>
                  <a:lnTo>
                    <a:pt x="299924" y="4118"/>
                  </a:lnTo>
                  <a:lnTo>
                    <a:pt x="254291" y="0"/>
                  </a:lnTo>
                  <a:lnTo>
                    <a:pt x="254157" y="0"/>
                  </a:lnTo>
                  <a:close/>
                </a:path>
              </a:pathLst>
            </a:custGeom>
            <a:ln w="780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493" y="5323641"/>
              <a:ext cx="140816" cy="23594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14484" y="5904102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889" y="0"/>
                  </a:moveTo>
                  <a:lnTo>
                    <a:pt x="254688" y="0"/>
                  </a:lnTo>
                  <a:lnTo>
                    <a:pt x="208920" y="4084"/>
                  </a:lnTo>
                  <a:lnTo>
                    <a:pt x="165840" y="15895"/>
                  </a:lnTo>
                  <a:lnTo>
                    <a:pt x="126169" y="34714"/>
                  </a:lnTo>
                  <a:lnTo>
                    <a:pt x="90626" y="59822"/>
                  </a:lnTo>
                  <a:lnTo>
                    <a:pt x="59929" y="90500"/>
                  </a:lnTo>
                  <a:lnTo>
                    <a:pt x="34799" y="126028"/>
                  </a:lnTo>
                  <a:lnTo>
                    <a:pt x="15954" y="165688"/>
                  </a:lnTo>
                  <a:lnTo>
                    <a:pt x="4115" y="208762"/>
                  </a:lnTo>
                  <a:lnTo>
                    <a:pt x="0" y="254529"/>
                  </a:lnTo>
                  <a:lnTo>
                    <a:pt x="4089" y="300300"/>
                  </a:lnTo>
                  <a:lnTo>
                    <a:pt x="15904" y="343381"/>
                  </a:lnTo>
                  <a:lnTo>
                    <a:pt x="34726" y="383054"/>
                  </a:lnTo>
                  <a:lnTo>
                    <a:pt x="59836" y="418599"/>
                  </a:lnTo>
                  <a:lnTo>
                    <a:pt x="90515" y="449297"/>
                  </a:lnTo>
                  <a:lnTo>
                    <a:pt x="126044" y="474428"/>
                  </a:lnTo>
                  <a:lnTo>
                    <a:pt x="165704" y="493273"/>
                  </a:lnTo>
                  <a:lnTo>
                    <a:pt x="208777" y="505114"/>
                  </a:lnTo>
                  <a:lnTo>
                    <a:pt x="254543" y="509231"/>
                  </a:lnTo>
                  <a:lnTo>
                    <a:pt x="300312" y="505141"/>
                  </a:lnTo>
                  <a:lnTo>
                    <a:pt x="334247" y="495833"/>
                  </a:lnTo>
                  <a:lnTo>
                    <a:pt x="254839" y="495833"/>
                  </a:lnTo>
                  <a:lnTo>
                    <a:pt x="206223" y="490947"/>
                  </a:lnTo>
                  <a:lnTo>
                    <a:pt x="160939" y="476904"/>
                  </a:lnTo>
                  <a:lnTo>
                    <a:pt x="119958" y="454676"/>
                  </a:lnTo>
                  <a:lnTo>
                    <a:pt x="84249" y="425231"/>
                  </a:lnTo>
                  <a:lnTo>
                    <a:pt x="54782" y="389539"/>
                  </a:lnTo>
                  <a:lnTo>
                    <a:pt x="32529" y="348570"/>
                  </a:lnTo>
                  <a:lnTo>
                    <a:pt x="18459" y="303294"/>
                  </a:lnTo>
                  <a:lnTo>
                    <a:pt x="13542" y="254679"/>
                  </a:lnTo>
                  <a:lnTo>
                    <a:pt x="18481" y="206012"/>
                  </a:lnTo>
                  <a:lnTo>
                    <a:pt x="32555" y="160762"/>
                  </a:lnTo>
                  <a:lnTo>
                    <a:pt x="54797" y="119813"/>
                  </a:lnTo>
                  <a:lnTo>
                    <a:pt x="84240" y="84131"/>
                  </a:lnTo>
                  <a:lnTo>
                    <a:pt x="119917" y="54681"/>
                  </a:lnTo>
                  <a:lnTo>
                    <a:pt x="160862" y="32432"/>
                  </a:lnTo>
                  <a:lnTo>
                    <a:pt x="206108" y="18348"/>
                  </a:lnTo>
                  <a:lnTo>
                    <a:pt x="254688" y="13397"/>
                  </a:lnTo>
                  <a:lnTo>
                    <a:pt x="334364" y="13397"/>
                  </a:lnTo>
                  <a:lnTo>
                    <a:pt x="300629" y="4118"/>
                  </a:lnTo>
                  <a:lnTo>
                    <a:pt x="254889" y="0"/>
                  </a:lnTo>
                  <a:close/>
                </a:path>
                <a:path w="509269" h="509270">
                  <a:moveTo>
                    <a:pt x="334364" y="13397"/>
                  </a:moveTo>
                  <a:lnTo>
                    <a:pt x="254688" y="13397"/>
                  </a:lnTo>
                  <a:lnTo>
                    <a:pt x="303304" y="18278"/>
                  </a:lnTo>
                  <a:lnTo>
                    <a:pt x="348588" y="32315"/>
                  </a:lnTo>
                  <a:lnTo>
                    <a:pt x="389571" y="54540"/>
                  </a:lnTo>
                  <a:lnTo>
                    <a:pt x="425282" y="83982"/>
                  </a:lnTo>
                  <a:lnTo>
                    <a:pt x="454751" y="119672"/>
                  </a:lnTo>
                  <a:lnTo>
                    <a:pt x="477007" y="160639"/>
                  </a:lnTo>
                  <a:lnTo>
                    <a:pt x="491081" y="205915"/>
                  </a:lnTo>
                  <a:lnTo>
                    <a:pt x="496001" y="254529"/>
                  </a:lnTo>
                  <a:lnTo>
                    <a:pt x="491103" y="303146"/>
                  </a:lnTo>
                  <a:lnTo>
                    <a:pt x="477054" y="348431"/>
                  </a:lnTo>
                  <a:lnTo>
                    <a:pt x="454823" y="389414"/>
                  </a:lnTo>
                  <a:lnTo>
                    <a:pt x="425378" y="425124"/>
                  </a:lnTo>
                  <a:lnTo>
                    <a:pt x="389689" y="454591"/>
                  </a:lnTo>
                  <a:lnTo>
                    <a:pt x="348723" y="476846"/>
                  </a:lnTo>
                  <a:lnTo>
                    <a:pt x="303450" y="490916"/>
                  </a:lnTo>
                  <a:lnTo>
                    <a:pt x="254839" y="495833"/>
                  </a:lnTo>
                  <a:lnTo>
                    <a:pt x="334247" y="495833"/>
                  </a:lnTo>
                  <a:lnTo>
                    <a:pt x="383060" y="474503"/>
                  </a:lnTo>
                  <a:lnTo>
                    <a:pt x="418602" y="449392"/>
                  </a:lnTo>
                  <a:lnTo>
                    <a:pt x="449297" y="418712"/>
                  </a:lnTo>
                  <a:lnTo>
                    <a:pt x="474426" y="383182"/>
                  </a:lnTo>
                  <a:lnTo>
                    <a:pt x="493270" y="343520"/>
                  </a:lnTo>
                  <a:lnTo>
                    <a:pt x="505112" y="300447"/>
                  </a:lnTo>
                  <a:lnTo>
                    <a:pt x="509231" y="254679"/>
                  </a:lnTo>
                  <a:lnTo>
                    <a:pt x="505150" y="208851"/>
                  </a:lnTo>
                  <a:lnTo>
                    <a:pt x="493350" y="165791"/>
                  </a:lnTo>
                  <a:lnTo>
                    <a:pt x="474548" y="126137"/>
                  </a:lnTo>
                  <a:lnTo>
                    <a:pt x="449461" y="90608"/>
                  </a:lnTo>
                  <a:lnTo>
                    <a:pt x="418808" y="59922"/>
                  </a:lnTo>
                  <a:lnTo>
                    <a:pt x="383307" y="34799"/>
                  </a:lnTo>
                  <a:lnTo>
                    <a:pt x="343674" y="15958"/>
                  </a:lnTo>
                  <a:lnTo>
                    <a:pt x="334364" y="13397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4484" y="5904102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69" h="509270">
                  <a:moveTo>
                    <a:pt x="254688" y="13397"/>
                  </a:moveTo>
                  <a:lnTo>
                    <a:pt x="303304" y="18278"/>
                  </a:lnTo>
                  <a:lnTo>
                    <a:pt x="348588" y="32315"/>
                  </a:lnTo>
                  <a:lnTo>
                    <a:pt x="389571" y="54540"/>
                  </a:lnTo>
                  <a:lnTo>
                    <a:pt x="425282" y="83982"/>
                  </a:lnTo>
                  <a:lnTo>
                    <a:pt x="454751" y="119672"/>
                  </a:lnTo>
                  <a:lnTo>
                    <a:pt x="477007" y="160639"/>
                  </a:lnTo>
                  <a:lnTo>
                    <a:pt x="491081" y="205915"/>
                  </a:lnTo>
                  <a:lnTo>
                    <a:pt x="496001" y="254529"/>
                  </a:lnTo>
                  <a:lnTo>
                    <a:pt x="491103" y="303146"/>
                  </a:lnTo>
                  <a:lnTo>
                    <a:pt x="477054" y="348431"/>
                  </a:lnTo>
                  <a:lnTo>
                    <a:pt x="454823" y="389414"/>
                  </a:lnTo>
                  <a:lnTo>
                    <a:pt x="425378" y="425124"/>
                  </a:lnTo>
                  <a:lnTo>
                    <a:pt x="389689" y="454591"/>
                  </a:lnTo>
                  <a:lnTo>
                    <a:pt x="348723" y="476846"/>
                  </a:lnTo>
                  <a:lnTo>
                    <a:pt x="303450" y="490916"/>
                  </a:lnTo>
                  <a:lnTo>
                    <a:pt x="254839" y="495833"/>
                  </a:lnTo>
                  <a:lnTo>
                    <a:pt x="206223" y="490947"/>
                  </a:lnTo>
                  <a:lnTo>
                    <a:pt x="160939" y="476905"/>
                  </a:lnTo>
                  <a:lnTo>
                    <a:pt x="119958" y="454676"/>
                  </a:lnTo>
                  <a:lnTo>
                    <a:pt x="84249" y="425231"/>
                  </a:lnTo>
                  <a:lnTo>
                    <a:pt x="54782" y="389539"/>
                  </a:lnTo>
                  <a:lnTo>
                    <a:pt x="32529" y="348570"/>
                  </a:lnTo>
                  <a:lnTo>
                    <a:pt x="18459" y="303294"/>
                  </a:lnTo>
                  <a:lnTo>
                    <a:pt x="13542" y="254679"/>
                  </a:lnTo>
                  <a:lnTo>
                    <a:pt x="18481" y="206012"/>
                  </a:lnTo>
                  <a:lnTo>
                    <a:pt x="32555" y="160762"/>
                  </a:lnTo>
                  <a:lnTo>
                    <a:pt x="54797" y="119813"/>
                  </a:lnTo>
                  <a:lnTo>
                    <a:pt x="84240" y="84131"/>
                  </a:lnTo>
                  <a:lnTo>
                    <a:pt x="119917" y="54681"/>
                  </a:lnTo>
                  <a:lnTo>
                    <a:pt x="160862" y="32432"/>
                  </a:lnTo>
                  <a:lnTo>
                    <a:pt x="206108" y="18348"/>
                  </a:lnTo>
                  <a:lnTo>
                    <a:pt x="254688" y="13397"/>
                  </a:lnTo>
                </a:path>
                <a:path w="509269" h="509270">
                  <a:moveTo>
                    <a:pt x="254688" y="0"/>
                  </a:moveTo>
                  <a:lnTo>
                    <a:pt x="208920" y="4084"/>
                  </a:lnTo>
                  <a:lnTo>
                    <a:pt x="165840" y="15895"/>
                  </a:lnTo>
                  <a:lnTo>
                    <a:pt x="126169" y="34714"/>
                  </a:lnTo>
                  <a:lnTo>
                    <a:pt x="90626" y="59822"/>
                  </a:lnTo>
                  <a:lnTo>
                    <a:pt x="59929" y="90500"/>
                  </a:lnTo>
                  <a:lnTo>
                    <a:pt x="34799" y="126028"/>
                  </a:lnTo>
                  <a:lnTo>
                    <a:pt x="15954" y="165688"/>
                  </a:lnTo>
                  <a:lnTo>
                    <a:pt x="4115" y="208762"/>
                  </a:lnTo>
                  <a:lnTo>
                    <a:pt x="0" y="254529"/>
                  </a:lnTo>
                  <a:lnTo>
                    <a:pt x="4089" y="300300"/>
                  </a:lnTo>
                  <a:lnTo>
                    <a:pt x="15904" y="343381"/>
                  </a:lnTo>
                  <a:lnTo>
                    <a:pt x="34726" y="383054"/>
                  </a:lnTo>
                  <a:lnTo>
                    <a:pt x="59836" y="418599"/>
                  </a:lnTo>
                  <a:lnTo>
                    <a:pt x="90515" y="449297"/>
                  </a:lnTo>
                  <a:lnTo>
                    <a:pt x="126044" y="474428"/>
                  </a:lnTo>
                  <a:lnTo>
                    <a:pt x="165704" y="493273"/>
                  </a:lnTo>
                  <a:lnTo>
                    <a:pt x="208777" y="505114"/>
                  </a:lnTo>
                  <a:lnTo>
                    <a:pt x="254543" y="509231"/>
                  </a:lnTo>
                  <a:lnTo>
                    <a:pt x="300312" y="505141"/>
                  </a:lnTo>
                  <a:lnTo>
                    <a:pt x="343391" y="493326"/>
                  </a:lnTo>
                  <a:lnTo>
                    <a:pt x="383060" y="474503"/>
                  </a:lnTo>
                  <a:lnTo>
                    <a:pt x="418602" y="449392"/>
                  </a:lnTo>
                  <a:lnTo>
                    <a:pt x="449297" y="418712"/>
                  </a:lnTo>
                  <a:lnTo>
                    <a:pt x="474426" y="383182"/>
                  </a:lnTo>
                  <a:lnTo>
                    <a:pt x="493270" y="343520"/>
                  </a:lnTo>
                  <a:lnTo>
                    <a:pt x="505112" y="300447"/>
                  </a:lnTo>
                  <a:lnTo>
                    <a:pt x="509231" y="254679"/>
                  </a:lnTo>
                  <a:lnTo>
                    <a:pt x="505150" y="208851"/>
                  </a:lnTo>
                  <a:lnTo>
                    <a:pt x="493350" y="165791"/>
                  </a:lnTo>
                  <a:lnTo>
                    <a:pt x="474548" y="126137"/>
                  </a:lnTo>
                  <a:lnTo>
                    <a:pt x="449461" y="90608"/>
                  </a:lnTo>
                  <a:lnTo>
                    <a:pt x="418808" y="59922"/>
                  </a:lnTo>
                  <a:lnTo>
                    <a:pt x="383307" y="34799"/>
                  </a:lnTo>
                  <a:lnTo>
                    <a:pt x="343674" y="15958"/>
                  </a:lnTo>
                  <a:lnTo>
                    <a:pt x="300629" y="4118"/>
                  </a:lnTo>
                  <a:lnTo>
                    <a:pt x="254889" y="0"/>
                  </a:lnTo>
                  <a:lnTo>
                    <a:pt x="254755" y="0"/>
                  </a:lnTo>
                  <a:close/>
                </a:path>
              </a:pathLst>
            </a:custGeom>
            <a:ln w="781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4152" y="6045803"/>
              <a:ext cx="143448" cy="2282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79080" y="3560064"/>
              <a:ext cx="4021835" cy="244144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587484" y="4084319"/>
              <a:ext cx="848994" cy="1184275"/>
            </a:xfrm>
            <a:custGeom>
              <a:avLst/>
              <a:gdLst/>
              <a:ahLst/>
              <a:cxnLst/>
              <a:rect l="l" t="t" r="r" b="b"/>
              <a:pathLst>
                <a:path w="848995" h="1184275">
                  <a:moveTo>
                    <a:pt x="848868" y="0"/>
                  </a:moveTo>
                  <a:lnTo>
                    <a:pt x="227076" y="0"/>
                  </a:lnTo>
                  <a:lnTo>
                    <a:pt x="227076" y="559308"/>
                  </a:lnTo>
                  <a:lnTo>
                    <a:pt x="53340" y="559308"/>
                  </a:lnTo>
                  <a:lnTo>
                    <a:pt x="53340" y="909828"/>
                  </a:lnTo>
                  <a:lnTo>
                    <a:pt x="0" y="909828"/>
                  </a:lnTo>
                  <a:lnTo>
                    <a:pt x="0" y="1184148"/>
                  </a:lnTo>
                  <a:lnTo>
                    <a:pt x="53340" y="1184148"/>
                  </a:lnTo>
                  <a:lnTo>
                    <a:pt x="297180" y="1184148"/>
                  </a:lnTo>
                  <a:lnTo>
                    <a:pt x="792467" y="1184148"/>
                  </a:lnTo>
                  <a:lnTo>
                    <a:pt x="792467" y="1008888"/>
                  </a:lnTo>
                  <a:lnTo>
                    <a:pt x="848868" y="1008888"/>
                  </a:lnTo>
                  <a:lnTo>
                    <a:pt x="848868" y="0"/>
                  </a:lnTo>
                  <a:close/>
                </a:path>
              </a:pathLst>
            </a:custGeom>
            <a:solidFill>
              <a:srgbClr val="C5E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31835" y="4043045"/>
              <a:ext cx="1969516" cy="204685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464929" y="3990594"/>
              <a:ext cx="426720" cy="1254125"/>
            </a:xfrm>
            <a:custGeom>
              <a:avLst/>
              <a:gdLst/>
              <a:ahLst/>
              <a:cxnLst/>
              <a:rect l="l" t="t" r="r" b="b"/>
              <a:pathLst>
                <a:path w="426720" h="1254125">
                  <a:moveTo>
                    <a:pt x="367919" y="0"/>
                  </a:moveTo>
                  <a:lnTo>
                    <a:pt x="0" y="1253997"/>
                  </a:lnTo>
                  <a:lnTo>
                    <a:pt x="426466" y="1233804"/>
                  </a:lnTo>
                  <a:lnTo>
                    <a:pt x="367919" y="0"/>
                  </a:lnTo>
                  <a:close/>
                </a:path>
              </a:pathLst>
            </a:custGeom>
            <a:solidFill>
              <a:srgbClr val="C5E6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73083" y="2990088"/>
              <a:ext cx="1865376" cy="2014727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9039859" y="4593463"/>
            <a:ext cx="102044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09" dirty="0">
                <a:solidFill>
                  <a:srgbClr val="DF2918"/>
                </a:solidFill>
                <a:latin typeface="Calibri"/>
                <a:cs typeface="Calibri"/>
              </a:rPr>
              <a:t>А</a:t>
            </a:r>
            <a:r>
              <a:rPr sz="4000" b="1" spc="-75" dirty="0">
                <a:solidFill>
                  <a:srgbClr val="DF2918"/>
                </a:solidFill>
                <a:latin typeface="Calibri"/>
                <a:cs typeface="Calibri"/>
              </a:rPr>
              <a:t> </a:t>
            </a:r>
            <a:r>
              <a:rPr sz="4000" b="1" spc="-375" dirty="0">
                <a:solidFill>
                  <a:srgbClr val="DF2918"/>
                </a:solidFill>
                <a:latin typeface="Calibri"/>
                <a:cs typeface="Calibri"/>
              </a:rPr>
              <a:t>И</a:t>
            </a:r>
            <a:r>
              <a:rPr sz="4000" b="1" spc="-75" dirty="0">
                <a:solidFill>
                  <a:srgbClr val="DF2918"/>
                </a:solidFill>
                <a:latin typeface="Calibri"/>
                <a:cs typeface="Calibri"/>
              </a:rPr>
              <a:t> </a:t>
            </a:r>
            <a:r>
              <a:rPr sz="4000" b="1" spc="-50" dirty="0">
                <a:solidFill>
                  <a:srgbClr val="DF2918"/>
                </a:solidFill>
                <a:latin typeface="Calibri"/>
                <a:cs typeface="Calibri"/>
              </a:rPr>
              <a:t>С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2320" y="814578"/>
            <a:ext cx="11070590" cy="337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54" dirty="0">
                <a:solidFill>
                  <a:srgbClr val="001F5F"/>
                </a:solidFill>
                <a:latin typeface="Calibri"/>
                <a:cs typeface="Calibri"/>
              </a:rPr>
              <a:t>«Единый</a:t>
            </a:r>
            <a:r>
              <a:rPr sz="3600" b="1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65" dirty="0">
                <a:solidFill>
                  <a:srgbClr val="001F5F"/>
                </a:solidFill>
                <a:latin typeface="Calibri"/>
                <a:cs typeface="Calibri"/>
              </a:rPr>
              <a:t>реестр</a:t>
            </a:r>
            <a:r>
              <a:rPr sz="36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95" dirty="0">
                <a:solidFill>
                  <a:srgbClr val="001F5F"/>
                </a:solidFill>
                <a:latin typeface="Calibri"/>
                <a:cs typeface="Calibri"/>
              </a:rPr>
              <a:t>Общероссийского</a:t>
            </a:r>
            <a:r>
              <a:rPr sz="36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9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36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3600" b="1" spc="-185" dirty="0">
                <a:solidFill>
                  <a:srgbClr val="001F5F"/>
                </a:solidFill>
                <a:latin typeface="Calibri"/>
                <a:cs typeface="Calibri"/>
              </a:rPr>
              <a:t>образования»</a:t>
            </a:r>
            <a:endParaRPr sz="3600">
              <a:latin typeface="Calibri"/>
              <a:cs typeface="Calibri"/>
            </a:endParaRPr>
          </a:p>
          <a:p>
            <a:pPr marL="828040">
              <a:lnSpc>
                <a:spcPct val="100000"/>
              </a:lnSpc>
              <a:spcBef>
                <a:spcPts val="2450"/>
              </a:spcBef>
            </a:pPr>
            <a:r>
              <a:rPr sz="2400" spc="-95" dirty="0">
                <a:solidFill>
                  <a:srgbClr val="001F5F"/>
                </a:solidFill>
                <a:latin typeface="Calibri"/>
                <a:cs typeface="Calibri"/>
              </a:rPr>
              <a:t>Реестр</a:t>
            </a:r>
            <a:r>
              <a:rPr sz="24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40" dirty="0">
                <a:solidFill>
                  <a:srgbClr val="001F5F"/>
                </a:solidFill>
                <a:latin typeface="Calibri"/>
                <a:cs typeface="Calibri"/>
              </a:rPr>
              <a:t>Общероссийского</a:t>
            </a:r>
            <a:r>
              <a:rPr sz="2400" spc="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3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24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образования</a:t>
            </a:r>
            <a:endParaRPr sz="2400">
              <a:latin typeface="Calibri"/>
              <a:cs typeface="Calibri"/>
            </a:endParaRPr>
          </a:p>
          <a:p>
            <a:pPr marL="842010" marR="1123950" indent="22860">
              <a:lnSpc>
                <a:spcPts val="5610"/>
              </a:lnSpc>
              <a:spcBef>
                <a:spcPts val="315"/>
              </a:spcBef>
            </a:pPr>
            <a:r>
              <a:rPr sz="2400" spc="-160" dirty="0">
                <a:solidFill>
                  <a:srgbClr val="001F5F"/>
                </a:solidFill>
                <a:latin typeface="Calibri"/>
                <a:cs typeface="Calibri"/>
              </a:rPr>
              <a:t>Учет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001F5F"/>
                </a:solidFill>
                <a:latin typeface="Calibri"/>
                <a:cs typeface="Calibri"/>
              </a:rPr>
              <a:t>членов</a:t>
            </a:r>
            <a:r>
              <a:rPr sz="24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30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2400" spc="6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15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60" dirty="0">
                <a:solidFill>
                  <a:srgbClr val="001F5F"/>
                </a:solidFill>
                <a:latin typeface="Calibri"/>
                <a:cs typeface="Calibri"/>
              </a:rPr>
              <a:t>электронный</a:t>
            </a:r>
            <a:r>
              <a:rPr sz="24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0" dirty="0">
                <a:solidFill>
                  <a:srgbClr val="001F5F"/>
                </a:solidFill>
                <a:latin typeface="Calibri"/>
                <a:cs typeface="Calibri"/>
              </a:rPr>
              <a:t>профсоюзный</a:t>
            </a:r>
            <a:r>
              <a:rPr sz="24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001F5F"/>
                </a:solidFill>
                <a:latin typeface="Calibri"/>
                <a:cs typeface="Calibri"/>
              </a:rPr>
              <a:t>билет</a:t>
            </a:r>
            <a:r>
              <a:rPr sz="24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0" dirty="0">
                <a:solidFill>
                  <a:srgbClr val="001F5F"/>
                </a:solidFill>
                <a:latin typeface="Calibri"/>
                <a:cs typeface="Calibri"/>
              </a:rPr>
              <a:t>единого</a:t>
            </a:r>
            <a:r>
              <a:rPr sz="24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14" dirty="0">
                <a:solidFill>
                  <a:srgbClr val="001F5F"/>
                </a:solidFill>
                <a:latin typeface="Calibri"/>
                <a:cs typeface="Calibri"/>
              </a:rPr>
              <a:t>образцы </a:t>
            </a:r>
            <a:r>
              <a:rPr sz="2400" spc="-195" dirty="0">
                <a:solidFill>
                  <a:srgbClr val="001F5F"/>
                </a:solidFill>
                <a:latin typeface="Calibri"/>
                <a:cs typeface="Calibri"/>
              </a:rPr>
              <a:t>Уменьшение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5" dirty="0">
                <a:solidFill>
                  <a:srgbClr val="001F5F"/>
                </a:solidFill>
                <a:latin typeface="Calibri"/>
                <a:cs typeface="Calibri"/>
              </a:rPr>
              <a:t>бумажного</a:t>
            </a:r>
            <a:r>
              <a:rPr sz="2400" spc="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0" dirty="0">
                <a:solidFill>
                  <a:srgbClr val="001F5F"/>
                </a:solidFill>
                <a:latin typeface="Calibri"/>
                <a:cs typeface="Calibri"/>
              </a:rPr>
              <a:t>документооборота</a:t>
            </a:r>
            <a:r>
              <a:rPr sz="2400" spc="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15" dirty="0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sz="24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85" dirty="0">
                <a:solidFill>
                  <a:srgbClr val="001F5F"/>
                </a:solidFill>
                <a:latin typeface="Calibri"/>
                <a:cs typeface="Calibri"/>
              </a:rPr>
              <a:t>его</a:t>
            </a:r>
            <a:r>
              <a:rPr sz="2400" spc="5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65" dirty="0">
                <a:solidFill>
                  <a:srgbClr val="001F5F"/>
                </a:solidFill>
                <a:latin typeface="Calibri"/>
                <a:cs typeface="Calibri"/>
              </a:rPr>
              <a:t>автоматизация </a:t>
            </a:r>
            <a:r>
              <a:rPr sz="2400" spc="-175" dirty="0">
                <a:solidFill>
                  <a:srgbClr val="001F5F"/>
                </a:solidFill>
                <a:latin typeface="Calibri"/>
                <a:cs typeface="Calibri"/>
              </a:rPr>
              <a:t>Автоматизация</a:t>
            </a:r>
            <a:r>
              <a:rPr sz="2400"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40" dirty="0">
                <a:solidFill>
                  <a:srgbClr val="001F5F"/>
                </a:solidFill>
                <a:latin typeface="Calibri"/>
                <a:cs typeface="Calibri"/>
              </a:rPr>
              <a:t>отчетностей</a:t>
            </a:r>
            <a:r>
              <a:rPr sz="2400" spc="9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001F5F"/>
                </a:solidFill>
                <a:latin typeface="Calibri"/>
                <a:cs typeface="Calibri"/>
              </a:rPr>
              <a:t>организаций</a:t>
            </a:r>
            <a:r>
              <a:rPr sz="2400" spc="1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97965" y="5927242"/>
            <a:ext cx="2682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0" dirty="0">
                <a:solidFill>
                  <a:srgbClr val="001F5F"/>
                </a:solidFill>
                <a:latin typeface="Calibri"/>
                <a:cs typeface="Calibri"/>
              </a:rPr>
              <a:t>Мобильная</a:t>
            </a:r>
            <a:r>
              <a:rPr sz="24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35" dirty="0">
                <a:solidFill>
                  <a:srgbClr val="001F5F"/>
                </a:solidFill>
                <a:latin typeface="Calibri"/>
                <a:cs typeface="Calibri"/>
              </a:rPr>
              <a:t>версия</a:t>
            </a:r>
            <a:r>
              <a:rPr sz="24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0" dirty="0">
                <a:solidFill>
                  <a:srgbClr val="001F5F"/>
                </a:solidFill>
                <a:latin typeface="Calibri"/>
                <a:cs typeface="Calibri"/>
              </a:rPr>
              <a:t>АИС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5339" y="291160"/>
            <a:ext cx="7839709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pc="-240" dirty="0"/>
              <a:t>Актуальный</a:t>
            </a:r>
            <a:r>
              <a:rPr spc="45" dirty="0"/>
              <a:t> </a:t>
            </a:r>
            <a:r>
              <a:rPr spc="-10" dirty="0"/>
              <a:t>реестр</a:t>
            </a:r>
          </a:p>
          <a:p>
            <a:pPr marL="12700">
              <a:lnSpc>
                <a:spcPts val="4105"/>
              </a:lnSpc>
            </a:pPr>
            <a:r>
              <a:rPr spc="-195" dirty="0"/>
              <a:t>Общероссийского</a:t>
            </a:r>
            <a:r>
              <a:rPr dirty="0"/>
              <a:t> </a:t>
            </a:r>
            <a:r>
              <a:rPr spc="-195" dirty="0"/>
              <a:t>Профсоюза</a:t>
            </a:r>
            <a:r>
              <a:rPr spc="5" dirty="0"/>
              <a:t> </a:t>
            </a:r>
            <a:r>
              <a:rPr spc="-195" dirty="0"/>
              <a:t>образования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8432" y="376427"/>
            <a:ext cx="11596115" cy="6175249"/>
            <a:chOff x="408432" y="376427"/>
            <a:chExt cx="11596115" cy="6175249"/>
          </a:xfrm>
        </p:grpSpPr>
        <p:sp>
          <p:nvSpPr>
            <p:cNvPr id="4" name="object 4"/>
            <p:cNvSpPr/>
            <p:nvPr/>
          </p:nvSpPr>
          <p:spPr>
            <a:xfrm>
              <a:off x="411441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3207" y="0"/>
                  </a:moveTo>
                  <a:lnTo>
                    <a:pt x="322924" y="0"/>
                  </a:lnTo>
                  <a:lnTo>
                    <a:pt x="275125" y="3518"/>
                  </a:lnTo>
                  <a:lnTo>
                    <a:pt x="229659" y="13670"/>
                  </a:lnTo>
                  <a:lnTo>
                    <a:pt x="186709" y="30052"/>
                  </a:lnTo>
                  <a:lnTo>
                    <a:pt x="147020" y="52068"/>
                  </a:lnTo>
                  <a:lnTo>
                    <a:pt x="111006" y="79252"/>
                  </a:lnTo>
                  <a:lnTo>
                    <a:pt x="79165" y="111103"/>
                  </a:lnTo>
                  <a:lnTo>
                    <a:pt x="51995" y="147123"/>
                  </a:lnTo>
                  <a:lnTo>
                    <a:pt x="29996" y="186812"/>
                  </a:lnTo>
                  <a:lnTo>
                    <a:pt x="13664" y="229671"/>
                  </a:lnTo>
                  <a:lnTo>
                    <a:pt x="3499" y="275199"/>
                  </a:lnTo>
                  <a:lnTo>
                    <a:pt x="0" y="322899"/>
                  </a:lnTo>
                  <a:lnTo>
                    <a:pt x="3501" y="370620"/>
                  </a:lnTo>
                  <a:lnTo>
                    <a:pt x="13672" y="416166"/>
                  </a:lnTo>
                  <a:lnTo>
                    <a:pt x="30013" y="459039"/>
                  </a:lnTo>
                  <a:lnTo>
                    <a:pt x="52024" y="498738"/>
                  </a:lnTo>
                  <a:lnTo>
                    <a:pt x="79207" y="534765"/>
                  </a:lnTo>
                  <a:lnTo>
                    <a:pt x="111060" y="566619"/>
                  </a:lnTo>
                  <a:lnTo>
                    <a:pt x="147086" y="593802"/>
                  </a:lnTo>
                  <a:lnTo>
                    <a:pt x="186784" y="615813"/>
                  </a:lnTo>
                  <a:lnTo>
                    <a:pt x="229655" y="632154"/>
                  </a:lnTo>
                  <a:lnTo>
                    <a:pt x="275199" y="642325"/>
                  </a:lnTo>
                  <a:lnTo>
                    <a:pt x="322917" y="645826"/>
                  </a:lnTo>
                  <a:lnTo>
                    <a:pt x="370636" y="642325"/>
                  </a:lnTo>
                  <a:lnTo>
                    <a:pt x="416181" y="632154"/>
                  </a:lnTo>
                  <a:lnTo>
                    <a:pt x="424926" y="628821"/>
                  </a:lnTo>
                  <a:lnTo>
                    <a:pt x="322924" y="628821"/>
                  </a:lnTo>
                  <a:lnTo>
                    <a:pt x="273303" y="624817"/>
                  </a:lnTo>
                  <a:lnTo>
                    <a:pt x="226231" y="613225"/>
                  </a:lnTo>
                  <a:lnTo>
                    <a:pt x="182338" y="594675"/>
                  </a:lnTo>
                  <a:lnTo>
                    <a:pt x="142253" y="569796"/>
                  </a:lnTo>
                  <a:lnTo>
                    <a:pt x="106607" y="539219"/>
                  </a:lnTo>
                  <a:lnTo>
                    <a:pt x="76030" y="503573"/>
                  </a:lnTo>
                  <a:lnTo>
                    <a:pt x="51151" y="463488"/>
                  </a:lnTo>
                  <a:lnTo>
                    <a:pt x="32601" y="419594"/>
                  </a:lnTo>
                  <a:lnTo>
                    <a:pt x="21009" y="372521"/>
                  </a:lnTo>
                  <a:lnTo>
                    <a:pt x="17004" y="322899"/>
                  </a:lnTo>
                  <a:lnTo>
                    <a:pt x="21065" y="273277"/>
                  </a:lnTo>
                  <a:lnTo>
                    <a:pt x="32704" y="226206"/>
                  </a:lnTo>
                  <a:lnTo>
                    <a:pt x="51293" y="182316"/>
                  </a:lnTo>
                  <a:lnTo>
                    <a:pt x="76138" y="142312"/>
                  </a:lnTo>
                  <a:lnTo>
                    <a:pt x="106711" y="106678"/>
                  </a:lnTo>
                  <a:lnTo>
                    <a:pt x="142344" y="76106"/>
                  </a:lnTo>
                  <a:lnTo>
                    <a:pt x="182409" y="51224"/>
                  </a:lnTo>
                  <a:lnTo>
                    <a:pt x="226280" y="32661"/>
                  </a:lnTo>
                  <a:lnTo>
                    <a:pt x="273327" y="21045"/>
                  </a:lnTo>
                  <a:lnTo>
                    <a:pt x="322924" y="17005"/>
                  </a:lnTo>
                  <a:lnTo>
                    <a:pt x="425077" y="17005"/>
                  </a:lnTo>
                  <a:lnTo>
                    <a:pt x="416421" y="13702"/>
                  </a:lnTo>
                  <a:lnTo>
                    <a:pt x="370902" y="3518"/>
                  </a:lnTo>
                  <a:lnTo>
                    <a:pt x="323207" y="0"/>
                  </a:lnTo>
                  <a:close/>
                </a:path>
                <a:path w="646430" h="646430">
                  <a:moveTo>
                    <a:pt x="425077" y="17005"/>
                  </a:moveTo>
                  <a:lnTo>
                    <a:pt x="322924" y="17005"/>
                  </a:lnTo>
                  <a:lnTo>
                    <a:pt x="372543" y="21008"/>
                  </a:lnTo>
                  <a:lnTo>
                    <a:pt x="419613" y="32598"/>
                  </a:lnTo>
                  <a:lnTo>
                    <a:pt x="463504" y="51145"/>
                  </a:lnTo>
                  <a:lnTo>
                    <a:pt x="503586" y="76020"/>
                  </a:lnTo>
                  <a:lnTo>
                    <a:pt x="539230" y="106593"/>
                  </a:lnTo>
                  <a:lnTo>
                    <a:pt x="569806" y="142235"/>
                  </a:lnTo>
                  <a:lnTo>
                    <a:pt x="594711" y="182380"/>
                  </a:lnTo>
                  <a:lnTo>
                    <a:pt x="613245" y="226253"/>
                  </a:lnTo>
                  <a:lnTo>
                    <a:pt x="624827" y="273302"/>
                  </a:lnTo>
                  <a:lnTo>
                    <a:pt x="628829" y="322899"/>
                  </a:lnTo>
                  <a:lnTo>
                    <a:pt x="624825" y="372521"/>
                  </a:lnTo>
                  <a:lnTo>
                    <a:pt x="613233" y="419594"/>
                  </a:lnTo>
                  <a:lnTo>
                    <a:pt x="594684" y="463488"/>
                  </a:lnTo>
                  <a:lnTo>
                    <a:pt x="569806" y="503573"/>
                  </a:lnTo>
                  <a:lnTo>
                    <a:pt x="539230" y="539219"/>
                  </a:lnTo>
                  <a:lnTo>
                    <a:pt x="503586" y="569796"/>
                  </a:lnTo>
                  <a:lnTo>
                    <a:pt x="463504" y="594675"/>
                  </a:lnTo>
                  <a:lnTo>
                    <a:pt x="419613" y="613225"/>
                  </a:lnTo>
                  <a:lnTo>
                    <a:pt x="372543" y="624817"/>
                  </a:lnTo>
                  <a:lnTo>
                    <a:pt x="322924" y="628821"/>
                  </a:lnTo>
                  <a:lnTo>
                    <a:pt x="424926" y="628821"/>
                  </a:lnTo>
                  <a:lnTo>
                    <a:pt x="498750" y="593802"/>
                  </a:lnTo>
                  <a:lnTo>
                    <a:pt x="534776" y="566619"/>
                  </a:lnTo>
                  <a:lnTo>
                    <a:pt x="566629" y="534765"/>
                  </a:lnTo>
                  <a:lnTo>
                    <a:pt x="593811" y="498738"/>
                  </a:lnTo>
                  <a:lnTo>
                    <a:pt x="615822" y="459039"/>
                  </a:lnTo>
                  <a:lnTo>
                    <a:pt x="632162" y="416166"/>
                  </a:lnTo>
                  <a:lnTo>
                    <a:pt x="642333" y="370620"/>
                  </a:lnTo>
                  <a:lnTo>
                    <a:pt x="645834" y="322899"/>
                  </a:lnTo>
                  <a:lnTo>
                    <a:pt x="642349" y="275180"/>
                  </a:lnTo>
                  <a:lnTo>
                    <a:pt x="632193" y="229636"/>
                  </a:lnTo>
                  <a:lnTo>
                    <a:pt x="615867" y="186767"/>
                  </a:lnTo>
                  <a:lnTo>
                    <a:pt x="593869" y="147071"/>
                  </a:lnTo>
                  <a:lnTo>
                    <a:pt x="566699" y="111048"/>
                  </a:lnTo>
                  <a:lnTo>
                    <a:pt x="534857" y="79197"/>
                  </a:lnTo>
                  <a:lnTo>
                    <a:pt x="498934" y="52068"/>
                  </a:lnTo>
                  <a:lnTo>
                    <a:pt x="459264" y="30052"/>
                  </a:lnTo>
                  <a:lnTo>
                    <a:pt x="425077" y="17005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441" y="533046"/>
              <a:ext cx="646430" cy="646430"/>
            </a:xfrm>
            <a:custGeom>
              <a:avLst/>
              <a:gdLst/>
              <a:ahLst/>
              <a:cxnLst/>
              <a:rect l="l" t="t" r="r" b="b"/>
              <a:pathLst>
                <a:path w="646430" h="646430">
                  <a:moveTo>
                    <a:pt x="322924" y="17005"/>
                  </a:moveTo>
                  <a:lnTo>
                    <a:pt x="372543" y="21008"/>
                  </a:lnTo>
                  <a:lnTo>
                    <a:pt x="419613" y="32598"/>
                  </a:lnTo>
                  <a:lnTo>
                    <a:pt x="463504" y="51145"/>
                  </a:lnTo>
                  <a:lnTo>
                    <a:pt x="503586" y="76020"/>
                  </a:lnTo>
                  <a:lnTo>
                    <a:pt x="539230" y="106593"/>
                  </a:lnTo>
                  <a:lnTo>
                    <a:pt x="569806" y="142235"/>
                  </a:lnTo>
                  <a:lnTo>
                    <a:pt x="594684" y="182316"/>
                  </a:lnTo>
                  <a:lnTo>
                    <a:pt x="613233" y="226206"/>
                  </a:lnTo>
                  <a:lnTo>
                    <a:pt x="624825" y="273277"/>
                  </a:lnTo>
                  <a:lnTo>
                    <a:pt x="628829" y="322899"/>
                  </a:lnTo>
                  <a:lnTo>
                    <a:pt x="624825" y="372521"/>
                  </a:lnTo>
                  <a:lnTo>
                    <a:pt x="613233" y="419594"/>
                  </a:lnTo>
                  <a:lnTo>
                    <a:pt x="594684" y="463488"/>
                  </a:lnTo>
                  <a:lnTo>
                    <a:pt x="569806" y="503573"/>
                  </a:lnTo>
                  <a:lnTo>
                    <a:pt x="539230" y="539219"/>
                  </a:lnTo>
                  <a:lnTo>
                    <a:pt x="503586" y="569796"/>
                  </a:lnTo>
                  <a:lnTo>
                    <a:pt x="463504" y="594675"/>
                  </a:lnTo>
                  <a:lnTo>
                    <a:pt x="419613" y="613225"/>
                  </a:lnTo>
                  <a:lnTo>
                    <a:pt x="372543" y="624817"/>
                  </a:lnTo>
                  <a:lnTo>
                    <a:pt x="322924" y="628821"/>
                  </a:lnTo>
                  <a:lnTo>
                    <a:pt x="273303" y="624817"/>
                  </a:lnTo>
                  <a:lnTo>
                    <a:pt x="226231" y="613225"/>
                  </a:lnTo>
                  <a:lnTo>
                    <a:pt x="182338" y="594675"/>
                  </a:lnTo>
                  <a:lnTo>
                    <a:pt x="142253" y="569796"/>
                  </a:lnTo>
                  <a:lnTo>
                    <a:pt x="106607" y="539219"/>
                  </a:lnTo>
                  <a:lnTo>
                    <a:pt x="76030" y="503573"/>
                  </a:lnTo>
                  <a:lnTo>
                    <a:pt x="51151" y="463488"/>
                  </a:lnTo>
                  <a:lnTo>
                    <a:pt x="32601" y="419594"/>
                  </a:lnTo>
                  <a:lnTo>
                    <a:pt x="21009" y="372521"/>
                  </a:lnTo>
                  <a:lnTo>
                    <a:pt x="17004" y="322899"/>
                  </a:lnTo>
                  <a:lnTo>
                    <a:pt x="21059" y="273302"/>
                  </a:lnTo>
                  <a:lnTo>
                    <a:pt x="32684" y="226253"/>
                  </a:lnTo>
                  <a:lnTo>
                    <a:pt x="51253" y="182380"/>
                  </a:lnTo>
                  <a:lnTo>
                    <a:pt x="76138" y="142312"/>
                  </a:lnTo>
                  <a:lnTo>
                    <a:pt x="106711" y="106678"/>
                  </a:lnTo>
                  <a:lnTo>
                    <a:pt x="142344" y="76106"/>
                  </a:lnTo>
                  <a:lnTo>
                    <a:pt x="182409" y="51224"/>
                  </a:lnTo>
                  <a:lnTo>
                    <a:pt x="226280" y="32661"/>
                  </a:lnTo>
                  <a:lnTo>
                    <a:pt x="273327" y="21045"/>
                  </a:lnTo>
                  <a:lnTo>
                    <a:pt x="322924" y="17005"/>
                  </a:lnTo>
                </a:path>
                <a:path w="646430" h="646430">
                  <a:moveTo>
                    <a:pt x="322924" y="0"/>
                  </a:moveTo>
                  <a:lnTo>
                    <a:pt x="275204" y="3500"/>
                  </a:lnTo>
                  <a:lnTo>
                    <a:pt x="229659" y="13670"/>
                  </a:lnTo>
                  <a:lnTo>
                    <a:pt x="186787" y="30008"/>
                  </a:lnTo>
                  <a:lnTo>
                    <a:pt x="147088" y="52017"/>
                  </a:lnTo>
                  <a:lnTo>
                    <a:pt x="111062" y="79197"/>
                  </a:lnTo>
                  <a:lnTo>
                    <a:pt x="79207" y="111048"/>
                  </a:lnTo>
                  <a:lnTo>
                    <a:pt x="52024" y="147071"/>
                  </a:lnTo>
                  <a:lnTo>
                    <a:pt x="30013" y="186767"/>
                  </a:lnTo>
                  <a:lnTo>
                    <a:pt x="13672" y="229636"/>
                  </a:lnTo>
                  <a:lnTo>
                    <a:pt x="3501" y="275180"/>
                  </a:lnTo>
                  <a:lnTo>
                    <a:pt x="0" y="322899"/>
                  </a:lnTo>
                  <a:lnTo>
                    <a:pt x="3501" y="370620"/>
                  </a:lnTo>
                  <a:lnTo>
                    <a:pt x="13672" y="416166"/>
                  </a:lnTo>
                  <a:lnTo>
                    <a:pt x="30013" y="459039"/>
                  </a:lnTo>
                  <a:lnTo>
                    <a:pt x="52024" y="498738"/>
                  </a:lnTo>
                  <a:lnTo>
                    <a:pt x="79207" y="534765"/>
                  </a:lnTo>
                  <a:lnTo>
                    <a:pt x="111060" y="566619"/>
                  </a:lnTo>
                  <a:lnTo>
                    <a:pt x="147086" y="593802"/>
                  </a:lnTo>
                  <a:lnTo>
                    <a:pt x="186784" y="615813"/>
                  </a:lnTo>
                  <a:lnTo>
                    <a:pt x="229655" y="632154"/>
                  </a:lnTo>
                  <a:lnTo>
                    <a:pt x="275199" y="642325"/>
                  </a:lnTo>
                  <a:lnTo>
                    <a:pt x="322917" y="645826"/>
                  </a:lnTo>
                  <a:lnTo>
                    <a:pt x="370636" y="642325"/>
                  </a:lnTo>
                  <a:lnTo>
                    <a:pt x="416181" y="632154"/>
                  </a:lnTo>
                  <a:lnTo>
                    <a:pt x="459052" y="615813"/>
                  </a:lnTo>
                  <a:lnTo>
                    <a:pt x="498750" y="593802"/>
                  </a:lnTo>
                  <a:lnTo>
                    <a:pt x="534776" y="566619"/>
                  </a:lnTo>
                  <a:lnTo>
                    <a:pt x="566629" y="534765"/>
                  </a:lnTo>
                  <a:lnTo>
                    <a:pt x="593811" y="498738"/>
                  </a:lnTo>
                  <a:lnTo>
                    <a:pt x="615822" y="459039"/>
                  </a:lnTo>
                  <a:lnTo>
                    <a:pt x="632162" y="416166"/>
                  </a:lnTo>
                  <a:lnTo>
                    <a:pt x="642333" y="370620"/>
                  </a:lnTo>
                  <a:lnTo>
                    <a:pt x="645834" y="322899"/>
                  </a:lnTo>
                  <a:lnTo>
                    <a:pt x="642354" y="275199"/>
                  </a:lnTo>
                  <a:lnTo>
                    <a:pt x="632206" y="229671"/>
                  </a:lnTo>
                  <a:lnTo>
                    <a:pt x="615892" y="186812"/>
                  </a:lnTo>
                  <a:lnTo>
                    <a:pt x="593908" y="147123"/>
                  </a:lnTo>
                  <a:lnTo>
                    <a:pt x="566755" y="111103"/>
                  </a:lnTo>
                  <a:lnTo>
                    <a:pt x="534930" y="79252"/>
                  </a:lnTo>
                  <a:lnTo>
                    <a:pt x="498934" y="52068"/>
                  </a:lnTo>
                  <a:lnTo>
                    <a:pt x="459264" y="30052"/>
                  </a:lnTo>
                  <a:lnTo>
                    <a:pt x="416421" y="13702"/>
                  </a:lnTo>
                  <a:lnTo>
                    <a:pt x="370902" y="3518"/>
                  </a:lnTo>
                  <a:lnTo>
                    <a:pt x="323207" y="0"/>
                  </a:lnTo>
                  <a:lnTo>
                    <a:pt x="323016" y="0"/>
                  </a:lnTo>
                  <a:close/>
                </a:path>
              </a:pathLst>
            </a:custGeom>
            <a:ln w="991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73511" y="376427"/>
              <a:ext cx="1431036" cy="9585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1677924"/>
              <a:ext cx="5687568" cy="48737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8712" y="3706368"/>
              <a:ext cx="5148072" cy="248107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46646" y="1785975"/>
            <a:ext cx="4356100" cy="176339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000" b="1" spc="-110" dirty="0">
                <a:solidFill>
                  <a:srgbClr val="001F5F"/>
                </a:solidFill>
                <a:latin typeface="Calibri"/>
                <a:cs typeface="Calibri"/>
              </a:rPr>
              <a:t>Количество</a:t>
            </a:r>
            <a:r>
              <a:rPr sz="20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20" dirty="0">
                <a:solidFill>
                  <a:srgbClr val="001F5F"/>
                </a:solidFill>
                <a:latin typeface="Calibri"/>
                <a:cs typeface="Calibri"/>
              </a:rPr>
              <a:t>организаций</a:t>
            </a: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0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2000" b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3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30" dirty="0">
                <a:solidFill>
                  <a:srgbClr val="001F5F"/>
                </a:solidFill>
                <a:latin typeface="Calibri"/>
                <a:cs typeface="Calibri"/>
              </a:rPr>
              <a:t>АИС: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2000" b="1" spc="-75" dirty="0">
                <a:solidFill>
                  <a:srgbClr val="001F5F"/>
                </a:solidFill>
                <a:latin typeface="Calibri"/>
                <a:cs typeface="Calibri"/>
              </a:rPr>
              <a:t>80</a:t>
            </a: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130" dirty="0">
                <a:solidFill>
                  <a:srgbClr val="001F5F"/>
                </a:solidFill>
                <a:latin typeface="Calibri"/>
                <a:cs typeface="Calibri"/>
              </a:rPr>
              <a:t>региональных</a:t>
            </a:r>
            <a:r>
              <a:rPr sz="2000" spc="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75" dirty="0">
                <a:solidFill>
                  <a:srgbClr val="001F5F"/>
                </a:solidFill>
                <a:latin typeface="Calibri"/>
                <a:cs typeface="Calibri"/>
              </a:rPr>
              <a:t>(межрегиональных)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2000" b="1" spc="-170" dirty="0">
                <a:solidFill>
                  <a:srgbClr val="001F5F"/>
                </a:solidFill>
                <a:latin typeface="Calibri"/>
                <a:cs typeface="Calibri"/>
              </a:rPr>
              <a:t>3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Calibri"/>
                <a:cs typeface="Calibri"/>
              </a:rPr>
              <a:t>окружных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2000" b="1" spc="-160" dirty="0">
                <a:solidFill>
                  <a:srgbClr val="001F5F"/>
                </a:solidFill>
                <a:latin typeface="Calibri"/>
                <a:cs typeface="Calibri"/>
              </a:rPr>
              <a:t>2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140" dirty="0">
                <a:solidFill>
                  <a:srgbClr val="001F5F"/>
                </a:solidFill>
                <a:latin typeface="Calibri"/>
                <a:cs typeface="Calibri"/>
              </a:rPr>
              <a:t>259</a:t>
            </a:r>
            <a:r>
              <a:rPr sz="20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70" dirty="0">
                <a:solidFill>
                  <a:srgbClr val="001F5F"/>
                </a:solidFill>
                <a:latin typeface="Calibri"/>
                <a:cs typeface="Calibri"/>
              </a:rPr>
              <a:t>территориальных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2000" b="1" spc="-220" dirty="0">
                <a:solidFill>
                  <a:srgbClr val="001F5F"/>
                </a:solidFill>
                <a:latin typeface="Calibri"/>
                <a:cs typeface="Calibri"/>
              </a:rPr>
              <a:t>72</a:t>
            </a:r>
            <a:r>
              <a:rPr sz="20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b="1" spc="-275" dirty="0">
                <a:solidFill>
                  <a:srgbClr val="001F5F"/>
                </a:solidFill>
                <a:latin typeface="Calibri"/>
                <a:cs typeface="Calibri"/>
              </a:rPr>
              <a:t>127</a:t>
            </a:r>
            <a:r>
              <a:rPr sz="2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Calibri"/>
                <a:cs typeface="Calibri"/>
              </a:rPr>
              <a:t>первичных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706" y="6243624"/>
            <a:ext cx="2957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solidFill>
                  <a:srgbClr val="001F5F"/>
                </a:solidFill>
                <a:latin typeface="Calibri"/>
                <a:cs typeface="Calibri"/>
              </a:rPr>
              <a:t>Паспорт</a:t>
            </a:r>
            <a:r>
              <a:rPr sz="18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114" dirty="0">
                <a:solidFill>
                  <a:srgbClr val="001F5F"/>
                </a:solidFill>
                <a:latin typeface="Calibri"/>
                <a:cs typeface="Calibri"/>
              </a:rPr>
              <a:t>организации</a:t>
            </a:r>
            <a:r>
              <a:rPr sz="1800" spc="7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spc="-8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4667" y="1129283"/>
            <a:ext cx="6668261" cy="52859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5280" y="316484"/>
            <a:ext cx="7150734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pc="-250" dirty="0"/>
              <a:t>Автоматизация</a:t>
            </a:r>
            <a:r>
              <a:rPr spc="45" dirty="0"/>
              <a:t> </a:t>
            </a:r>
            <a:r>
              <a:rPr spc="-180" dirty="0"/>
              <a:t>отчетности</a:t>
            </a:r>
            <a:r>
              <a:rPr spc="30" dirty="0"/>
              <a:t> </a:t>
            </a:r>
            <a:r>
              <a:rPr spc="-200" dirty="0"/>
              <a:t>организаций </a:t>
            </a:r>
            <a:r>
              <a:rPr spc="-85" dirty="0"/>
              <a:t>Профсоюза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94410" y="1876171"/>
            <a:ext cx="5576570" cy="4144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140" dirty="0">
                <a:solidFill>
                  <a:srgbClr val="001F5F"/>
                </a:solidFill>
                <a:latin typeface="Calibri"/>
                <a:cs typeface="Calibri"/>
              </a:rPr>
              <a:t>Краткие</a:t>
            </a:r>
            <a:r>
              <a:rPr sz="2400" spc="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20" dirty="0">
                <a:solidFill>
                  <a:srgbClr val="001F5F"/>
                </a:solidFill>
                <a:latin typeface="Calibri"/>
                <a:cs typeface="Calibri"/>
              </a:rPr>
              <a:t>паспорта</a:t>
            </a:r>
            <a:r>
              <a:rPr sz="24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75" dirty="0">
                <a:solidFill>
                  <a:srgbClr val="001F5F"/>
                </a:solidFill>
                <a:latin typeface="Calibri"/>
                <a:cs typeface="Calibri"/>
              </a:rPr>
              <a:t>первичных,</a:t>
            </a:r>
            <a:r>
              <a:rPr sz="2400" spc="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60" dirty="0">
                <a:solidFill>
                  <a:srgbClr val="001F5F"/>
                </a:solidFill>
                <a:latin typeface="Calibri"/>
                <a:cs typeface="Calibri"/>
              </a:rPr>
              <a:t>территориальных, </a:t>
            </a:r>
            <a:r>
              <a:rPr sz="2400" spc="-165" dirty="0">
                <a:solidFill>
                  <a:srgbClr val="001F5F"/>
                </a:solidFill>
                <a:latin typeface="Calibri"/>
                <a:cs typeface="Calibri"/>
              </a:rPr>
              <a:t>региональных</a:t>
            </a:r>
            <a:r>
              <a:rPr sz="2400" spc="1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(межрегиональных)</a:t>
            </a:r>
            <a:r>
              <a:rPr sz="2400" spc="1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95" dirty="0">
                <a:solidFill>
                  <a:srgbClr val="001F5F"/>
                </a:solidFill>
                <a:latin typeface="Calibri"/>
                <a:cs typeface="Calibri"/>
              </a:rPr>
              <a:t>организаций </a:t>
            </a:r>
            <a:r>
              <a:rPr sz="2400" spc="-30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000">
              <a:latin typeface="Calibri"/>
              <a:cs typeface="Calibri"/>
            </a:endParaRPr>
          </a:p>
          <a:p>
            <a:pPr marL="12700" marR="705485">
              <a:lnSpc>
                <a:spcPct val="100000"/>
              </a:lnSpc>
            </a:pPr>
            <a:r>
              <a:rPr sz="2400" spc="-170" dirty="0">
                <a:solidFill>
                  <a:srgbClr val="001F5F"/>
                </a:solidFill>
                <a:latin typeface="Calibri"/>
                <a:cs typeface="Calibri"/>
              </a:rPr>
              <a:t>Отчеты</a:t>
            </a:r>
            <a:r>
              <a:rPr sz="24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85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2400" spc="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45" dirty="0">
                <a:solidFill>
                  <a:srgbClr val="001F5F"/>
                </a:solidFill>
                <a:latin typeface="Calibri"/>
                <a:cs typeface="Calibri"/>
              </a:rPr>
              <a:t>работе</a:t>
            </a:r>
            <a:r>
              <a:rPr sz="24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001F5F"/>
                </a:solidFill>
                <a:latin typeface="Calibri"/>
                <a:cs typeface="Calibri"/>
              </a:rPr>
              <a:t>организаций</a:t>
            </a:r>
            <a:r>
              <a:rPr sz="2400" spc="6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14" dirty="0">
                <a:solidFill>
                  <a:srgbClr val="001F5F"/>
                </a:solidFill>
                <a:latin typeface="Calibri"/>
                <a:cs typeface="Calibri"/>
              </a:rPr>
              <a:t>Профсоюза </a:t>
            </a:r>
            <a:r>
              <a:rPr sz="2400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001F5F"/>
                </a:solidFill>
                <a:latin typeface="Calibri"/>
                <a:cs typeface="Calibri"/>
              </a:rPr>
              <a:t>рамках</a:t>
            </a:r>
            <a:r>
              <a:rPr sz="2400" spc="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45" dirty="0">
                <a:solidFill>
                  <a:srgbClr val="001F5F"/>
                </a:solidFill>
                <a:latin typeface="Calibri"/>
                <a:cs typeface="Calibri"/>
              </a:rPr>
              <a:t>проекта</a:t>
            </a:r>
            <a:r>
              <a:rPr sz="2400" spc="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80" dirty="0">
                <a:solidFill>
                  <a:srgbClr val="001F5F"/>
                </a:solidFill>
                <a:latin typeface="Calibri"/>
                <a:cs typeface="Calibri"/>
              </a:rPr>
              <a:t>«Цифровизация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30" dirty="0">
                <a:solidFill>
                  <a:srgbClr val="001F5F"/>
                </a:solidFill>
                <a:latin typeface="Calibri"/>
                <a:cs typeface="Calibri"/>
              </a:rPr>
              <a:t>Общероссийского</a:t>
            </a:r>
            <a:r>
              <a:rPr sz="24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12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r>
              <a:rPr sz="2400" spc="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70" dirty="0">
                <a:solidFill>
                  <a:srgbClr val="001F5F"/>
                </a:solidFill>
                <a:latin typeface="Calibri"/>
                <a:cs typeface="Calibri"/>
              </a:rPr>
              <a:t>образования»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600">
              <a:latin typeface="Calibri"/>
              <a:cs typeface="Calibri"/>
            </a:endParaRPr>
          </a:p>
          <a:p>
            <a:pPr marL="30480">
              <a:lnSpc>
                <a:spcPct val="100000"/>
              </a:lnSpc>
            </a:pPr>
            <a:r>
              <a:rPr sz="2400" spc="-50" dirty="0">
                <a:solidFill>
                  <a:srgbClr val="001F5F"/>
                </a:solidFill>
                <a:latin typeface="Calibri"/>
                <a:cs typeface="Calibri"/>
              </a:rPr>
              <a:t>Отчетность</a:t>
            </a:r>
            <a:endParaRPr sz="2400">
              <a:latin typeface="Calibri"/>
              <a:cs typeface="Calibri"/>
            </a:endParaRPr>
          </a:p>
          <a:p>
            <a:pPr marL="30480">
              <a:lnSpc>
                <a:spcPct val="100000"/>
              </a:lnSpc>
            </a:pPr>
            <a:r>
              <a:rPr sz="2400" spc="-150" dirty="0">
                <a:solidFill>
                  <a:srgbClr val="001F5F"/>
                </a:solidFill>
                <a:latin typeface="Calibri"/>
                <a:cs typeface="Calibri"/>
              </a:rPr>
              <a:t>организаций</a:t>
            </a:r>
            <a:r>
              <a:rPr sz="2400" spc="8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001F5F"/>
                </a:solidFill>
                <a:latin typeface="Calibri"/>
                <a:cs typeface="Calibri"/>
              </a:rPr>
              <a:t>Профсоюза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8419" y="1737359"/>
            <a:ext cx="615950" cy="4241800"/>
          </a:xfrm>
          <a:custGeom>
            <a:avLst/>
            <a:gdLst/>
            <a:ahLst/>
            <a:cxnLst/>
            <a:rect l="l" t="t" r="r" b="b"/>
            <a:pathLst>
              <a:path w="615950" h="4241800">
                <a:moveTo>
                  <a:pt x="134124" y="1955292"/>
                </a:moveTo>
                <a:lnTo>
                  <a:pt x="1536" y="1955292"/>
                </a:lnTo>
                <a:lnTo>
                  <a:pt x="1536" y="2942844"/>
                </a:lnTo>
                <a:lnTo>
                  <a:pt x="134124" y="2942844"/>
                </a:lnTo>
                <a:lnTo>
                  <a:pt x="134124" y="1955292"/>
                </a:lnTo>
                <a:close/>
              </a:path>
              <a:path w="615950" h="4241800">
                <a:moveTo>
                  <a:pt x="137172" y="3614928"/>
                </a:moveTo>
                <a:lnTo>
                  <a:pt x="4584" y="3614928"/>
                </a:lnTo>
                <a:lnTo>
                  <a:pt x="4584" y="4241292"/>
                </a:lnTo>
                <a:lnTo>
                  <a:pt x="137172" y="4241292"/>
                </a:lnTo>
                <a:lnTo>
                  <a:pt x="137172" y="3614928"/>
                </a:lnTo>
                <a:close/>
              </a:path>
              <a:path w="615950" h="4241800">
                <a:moveTo>
                  <a:pt x="615708" y="0"/>
                </a:moveTo>
                <a:lnTo>
                  <a:pt x="131076" y="0"/>
                </a:lnTo>
                <a:lnTo>
                  <a:pt x="4584" y="0"/>
                </a:lnTo>
                <a:lnTo>
                  <a:pt x="0" y="0"/>
                </a:lnTo>
                <a:lnTo>
                  <a:pt x="0" y="1199388"/>
                </a:lnTo>
                <a:lnTo>
                  <a:pt x="131076" y="1199388"/>
                </a:lnTo>
                <a:lnTo>
                  <a:pt x="131076" y="141732"/>
                </a:lnTo>
                <a:lnTo>
                  <a:pt x="615708" y="141732"/>
                </a:lnTo>
                <a:lnTo>
                  <a:pt x="6157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1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656</Words>
  <Application>Microsoft Office PowerPoint</Application>
  <PresentationFormat>Широкоэкранный</PresentationFormat>
  <Paragraphs>176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Calibri</vt:lpstr>
      <vt:lpstr>Arial</vt:lpstr>
      <vt:lpstr>Calibri Light</vt:lpstr>
      <vt:lpstr>Wingdings</vt:lpstr>
      <vt:lpstr>Times New Roman</vt:lpstr>
      <vt:lpstr>Verdana</vt:lpstr>
      <vt:lpstr>Office Theme</vt:lpstr>
      <vt:lpstr>Презентация PowerPoint</vt:lpstr>
      <vt:lpstr>Цифровые инструменты Профсоюза</vt:lpstr>
      <vt:lpstr>На 1 января 2022 года</vt:lpstr>
      <vt:lpstr>Этапы цифровизации Профсоюза </vt:lpstr>
      <vt:lpstr>Автоматизированная информационная система «Единый реестр Общероссийского Профсоюза образования»</vt:lpstr>
      <vt:lpstr>Нормативная база Проекта</vt:lpstr>
      <vt:lpstr>Эффективность АИС</vt:lpstr>
      <vt:lpstr>Актуальный реестр Общероссийского Профсоюза образования</vt:lpstr>
      <vt:lpstr>Автоматизация отчетности организаций Профсоюза</vt:lpstr>
      <vt:lpstr>Уменьшение бумажного документооборота и его автоматизация</vt:lpstr>
      <vt:lpstr>Электронный учет членов Профсоюза</vt:lpstr>
      <vt:lpstr>Онлайн-сервис «Прием в Профсоюз»</vt:lpstr>
      <vt:lpstr>Электронный профсоюзный билет единого образца</vt:lpstr>
      <vt:lpstr>Презентация PowerPoint</vt:lpstr>
      <vt:lpstr>ОСНОВНЫЕ НАПРАВЛЕНИЯ ПРОЕКТА</vt:lpstr>
      <vt:lpstr>ФИНАНСИРОВАНИЕ ПРОЕКТА</vt:lpstr>
      <vt:lpstr>Будущее начинается сегодня!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Геенко</dc:creator>
  <cp:lastModifiedBy>admin</cp:lastModifiedBy>
  <cp:revision>37</cp:revision>
  <cp:lastPrinted>2022-03-23T06:43:32Z</cp:lastPrinted>
  <dcterms:created xsi:type="dcterms:W3CDTF">2022-02-10T05:33:55Z</dcterms:created>
  <dcterms:modified xsi:type="dcterms:W3CDTF">2022-03-23T06:43:39Z</dcterms:modified>
</cp:coreProperties>
</file>